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6" r:id="rId3"/>
    <p:sldId id="262" r:id="rId4"/>
    <p:sldId id="263" r:id="rId5"/>
    <p:sldId id="258" r:id="rId6"/>
    <p:sldId id="267" r:id="rId7"/>
    <p:sldId id="266" r:id="rId8"/>
    <p:sldId id="268" r:id="rId9"/>
    <p:sldId id="259" r:id="rId10"/>
    <p:sldId id="260" r:id="rId11"/>
    <p:sldId id="269" r:id="rId12"/>
    <p:sldId id="261" r:id="rId13"/>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00AF2DE-06A7-43DC-AF30-649802BB475C}" type="datetimeFigureOut">
              <a:rPr lang="he-IL" smtClean="0"/>
              <a:t>י"ב/תמוז/תשפ"ד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FBD01D1-5E58-4110-9068-0AE941F6F9D0}" type="slidenum">
              <a:rPr lang="he-IL" smtClean="0"/>
              <a:t>‹#›</a:t>
            </a:fld>
            <a:endParaRPr lang="he-IL"/>
          </a:p>
        </p:txBody>
      </p:sp>
    </p:spTree>
    <p:extLst>
      <p:ext uri="{BB962C8B-B14F-4D97-AF65-F5344CB8AC3E}">
        <p14:creationId xmlns:p14="http://schemas.microsoft.com/office/powerpoint/2010/main" val="87049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3F93-1CE6-6BB5-29FA-1B68A270A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442058BF-5161-D0C4-85CD-56183ABAF1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72A5D65-633A-DD76-0BEB-8124422714B7}"/>
              </a:ext>
            </a:extLst>
          </p:cNvPr>
          <p:cNvSpPr>
            <a:spLocks noGrp="1"/>
          </p:cNvSpPr>
          <p:nvPr>
            <p:ph type="dt" sz="half" idx="10"/>
          </p:nvPr>
        </p:nvSpPr>
        <p:spPr/>
        <p:txBody>
          <a:bodyPr/>
          <a:lstStyle/>
          <a:p>
            <a:fld id="{3E0C42AF-45CC-470B-A624-4C5638EE04CD}" type="datetime8">
              <a:rPr lang="he-IL" smtClean="0"/>
              <a:t>18 יולי 24</a:t>
            </a:fld>
            <a:endParaRPr lang="he-IL"/>
          </a:p>
        </p:txBody>
      </p:sp>
      <p:sp>
        <p:nvSpPr>
          <p:cNvPr id="5" name="Footer Placeholder 4">
            <a:extLst>
              <a:ext uri="{FF2B5EF4-FFF2-40B4-BE49-F238E27FC236}">
                <a16:creationId xmlns:a16="http://schemas.microsoft.com/office/drawing/2014/main" id="{5F45F05D-C334-D97A-3E2B-4268AB20591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9E97C13-95BE-6B8E-A8E3-BC194808DDD1}"/>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3764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27E3-A32E-09C0-AA79-38B3D89A059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7325D99-CF54-3E4A-488E-4C7FC2CDE7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36F4D31-48BA-0142-32B6-9F0F5C2892B6}"/>
              </a:ext>
            </a:extLst>
          </p:cNvPr>
          <p:cNvSpPr>
            <a:spLocks noGrp="1"/>
          </p:cNvSpPr>
          <p:nvPr>
            <p:ph type="dt" sz="half" idx="10"/>
          </p:nvPr>
        </p:nvSpPr>
        <p:spPr/>
        <p:txBody>
          <a:bodyPr/>
          <a:lstStyle/>
          <a:p>
            <a:fld id="{A35EDD3C-778C-4E17-B757-FF17DCAFFF2A}" type="datetime8">
              <a:rPr lang="he-IL" smtClean="0"/>
              <a:t>18 יולי 24</a:t>
            </a:fld>
            <a:endParaRPr lang="he-IL"/>
          </a:p>
        </p:txBody>
      </p:sp>
      <p:sp>
        <p:nvSpPr>
          <p:cNvPr id="5" name="Footer Placeholder 4">
            <a:extLst>
              <a:ext uri="{FF2B5EF4-FFF2-40B4-BE49-F238E27FC236}">
                <a16:creationId xmlns:a16="http://schemas.microsoft.com/office/drawing/2014/main" id="{8FCF5452-C56F-4380-B42D-B928A90892C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8E1FE23-EB3E-FC28-53A8-FD4041D4B01E}"/>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86549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EC8FD-2F80-F91B-8ED8-373461E701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2CF1CF5-C792-C379-A2D6-3040EDEE7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A5811C3-441C-0540-9D84-438734CFBC72}"/>
              </a:ext>
            </a:extLst>
          </p:cNvPr>
          <p:cNvSpPr>
            <a:spLocks noGrp="1"/>
          </p:cNvSpPr>
          <p:nvPr>
            <p:ph type="dt" sz="half" idx="10"/>
          </p:nvPr>
        </p:nvSpPr>
        <p:spPr/>
        <p:txBody>
          <a:bodyPr/>
          <a:lstStyle/>
          <a:p>
            <a:fld id="{5683A14C-783C-4708-A3F1-96D09642B64D}" type="datetime8">
              <a:rPr lang="he-IL" smtClean="0"/>
              <a:t>18 יולי 24</a:t>
            </a:fld>
            <a:endParaRPr lang="he-IL"/>
          </a:p>
        </p:txBody>
      </p:sp>
      <p:sp>
        <p:nvSpPr>
          <p:cNvPr id="5" name="Footer Placeholder 4">
            <a:extLst>
              <a:ext uri="{FF2B5EF4-FFF2-40B4-BE49-F238E27FC236}">
                <a16:creationId xmlns:a16="http://schemas.microsoft.com/office/drawing/2014/main" id="{53B22E21-E74A-2BB8-854B-86D7F7D96B9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CAEB8B1-68C7-048D-6575-903D07A2EF3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90253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253E-86CD-BB12-AC7F-1CC47516579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F0E27C54-1759-6F5E-1DFF-400339CBF5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8567200-4D77-AA14-594B-18D7CB9D309D}"/>
              </a:ext>
            </a:extLst>
          </p:cNvPr>
          <p:cNvSpPr>
            <a:spLocks noGrp="1"/>
          </p:cNvSpPr>
          <p:nvPr>
            <p:ph type="dt" sz="half" idx="10"/>
          </p:nvPr>
        </p:nvSpPr>
        <p:spPr/>
        <p:txBody>
          <a:bodyPr/>
          <a:lstStyle/>
          <a:p>
            <a:fld id="{3AAC85A0-C1C3-4FA2-818F-4C3C92A4BADB}" type="datetime8">
              <a:rPr lang="he-IL" smtClean="0"/>
              <a:t>18 יולי 24</a:t>
            </a:fld>
            <a:endParaRPr lang="he-IL"/>
          </a:p>
        </p:txBody>
      </p:sp>
      <p:sp>
        <p:nvSpPr>
          <p:cNvPr id="5" name="Footer Placeholder 4">
            <a:extLst>
              <a:ext uri="{FF2B5EF4-FFF2-40B4-BE49-F238E27FC236}">
                <a16:creationId xmlns:a16="http://schemas.microsoft.com/office/drawing/2014/main" id="{3376AB4D-4656-7EFF-41C8-F2F22801E4F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82F4F89-0C29-D995-BEF3-13EFBFDD2F0D}"/>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182907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6F029-7430-785E-2BAD-1E611B632F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91FA596-005E-0622-88E5-CC9F71BFAE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10473D-6105-D41D-E0C0-44E8E8861B72}"/>
              </a:ext>
            </a:extLst>
          </p:cNvPr>
          <p:cNvSpPr>
            <a:spLocks noGrp="1"/>
          </p:cNvSpPr>
          <p:nvPr>
            <p:ph type="dt" sz="half" idx="10"/>
          </p:nvPr>
        </p:nvSpPr>
        <p:spPr/>
        <p:txBody>
          <a:bodyPr/>
          <a:lstStyle/>
          <a:p>
            <a:fld id="{49A4162B-3379-4C60-AD08-A260297F9D54}" type="datetime8">
              <a:rPr lang="he-IL" smtClean="0"/>
              <a:t>18 יולי 24</a:t>
            </a:fld>
            <a:endParaRPr lang="he-IL"/>
          </a:p>
        </p:txBody>
      </p:sp>
      <p:sp>
        <p:nvSpPr>
          <p:cNvPr id="5" name="Footer Placeholder 4">
            <a:extLst>
              <a:ext uri="{FF2B5EF4-FFF2-40B4-BE49-F238E27FC236}">
                <a16:creationId xmlns:a16="http://schemas.microsoft.com/office/drawing/2014/main" id="{84F70C2C-3F83-B186-A979-6761B49731F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52F5330-5E33-B2DB-5E76-EB6EF341F4D5}"/>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468993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4111-1B06-CB07-E20D-CD799867E69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2D08F5B-5FBF-7BB3-F48E-445447A4D2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0A3E7C9B-3915-516C-B685-3C43795EC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632A84F-8483-30CD-549F-81C68B3347BE}"/>
              </a:ext>
            </a:extLst>
          </p:cNvPr>
          <p:cNvSpPr>
            <a:spLocks noGrp="1"/>
          </p:cNvSpPr>
          <p:nvPr>
            <p:ph type="dt" sz="half" idx="10"/>
          </p:nvPr>
        </p:nvSpPr>
        <p:spPr/>
        <p:txBody>
          <a:bodyPr/>
          <a:lstStyle/>
          <a:p>
            <a:fld id="{90597766-56AA-49B6-8236-8B1F0CBE753C}" type="datetime8">
              <a:rPr lang="he-IL" smtClean="0"/>
              <a:t>18 יולי 24</a:t>
            </a:fld>
            <a:endParaRPr lang="he-IL"/>
          </a:p>
        </p:txBody>
      </p:sp>
      <p:sp>
        <p:nvSpPr>
          <p:cNvPr id="6" name="Footer Placeholder 5">
            <a:extLst>
              <a:ext uri="{FF2B5EF4-FFF2-40B4-BE49-F238E27FC236}">
                <a16:creationId xmlns:a16="http://schemas.microsoft.com/office/drawing/2014/main" id="{A57B8EF0-E30B-F29F-A8B7-064F2A3FCE7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442F17C-A4A3-8A13-74DF-EF136DA4BAB5}"/>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11738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8C63-A6F0-42C0-5848-4243528B87D0}"/>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117781E-5F5F-36AD-5A89-498ED177A5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E4A2AA-374D-B708-87F6-BFFB8D1EB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13C70846-7DBF-0CDC-CEB1-AFFCB1824C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44FA7-2E33-79D3-E909-FE4FEFC66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64D4E2E7-FD12-B076-B6AA-6B691A3A2C12}"/>
              </a:ext>
            </a:extLst>
          </p:cNvPr>
          <p:cNvSpPr>
            <a:spLocks noGrp="1"/>
          </p:cNvSpPr>
          <p:nvPr>
            <p:ph type="dt" sz="half" idx="10"/>
          </p:nvPr>
        </p:nvSpPr>
        <p:spPr/>
        <p:txBody>
          <a:bodyPr/>
          <a:lstStyle/>
          <a:p>
            <a:fld id="{759C6BA6-CC7B-42B6-A61B-BFCB9CC12FAB}" type="datetime8">
              <a:rPr lang="he-IL" smtClean="0"/>
              <a:t>18 יולי 24</a:t>
            </a:fld>
            <a:endParaRPr lang="he-IL"/>
          </a:p>
        </p:txBody>
      </p:sp>
      <p:sp>
        <p:nvSpPr>
          <p:cNvPr id="8" name="Footer Placeholder 7">
            <a:extLst>
              <a:ext uri="{FF2B5EF4-FFF2-40B4-BE49-F238E27FC236}">
                <a16:creationId xmlns:a16="http://schemas.microsoft.com/office/drawing/2014/main" id="{1A422264-8454-CA3D-F409-B1D2BE82C633}"/>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332C127-55EB-75DD-69F0-EA23CE9E9FB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73232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0AB8-0B63-F90F-169D-EC2C64B99A70}"/>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A847B91C-73DF-6DAA-3D8D-CA67E201440E}"/>
              </a:ext>
            </a:extLst>
          </p:cNvPr>
          <p:cNvSpPr>
            <a:spLocks noGrp="1"/>
          </p:cNvSpPr>
          <p:nvPr>
            <p:ph type="dt" sz="half" idx="10"/>
          </p:nvPr>
        </p:nvSpPr>
        <p:spPr/>
        <p:txBody>
          <a:bodyPr/>
          <a:lstStyle/>
          <a:p>
            <a:fld id="{3DDF7646-0580-48D8-81E9-2D18577000A7}" type="datetime8">
              <a:rPr lang="he-IL" smtClean="0"/>
              <a:t>18 יולי 24</a:t>
            </a:fld>
            <a:endParaRPr lang="he-IL"/>
          </a:p>
        </p:txBody>
      </p:sp>
      <p:sp>
        <p:nvSpPr>
          <p:cNvPr id="4" name="Footer Placeholder 3">
            <a:extLst>
              <a:ext uri="{FF2B5EF4-FFF2-40B4-BE49-F238E27FC236}">
                <a16:creationId xmlns:a16="http://schemas.microsoft.com/office/drawing/2014/main" id="{0C66716C-BC18-62BD-8212-C7D1566A3A4E}"/>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B16FB08-EEC8-57C6-ECE1-C4255E9BF79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53493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5989-AD25-D051-8736-FA0F7009B673}"/>
              </a:ext>
            </a:extLst>
          </p:cNvPr>
          <p:cNvSpPr>
            <a:spLocks noGrp="1"/>
          </p:cNvSpPr>
          <p:nvPr>
            <p:ph type="dt" sz="half" idx="10"/>
          </p:nvPr>
        </p:nvSpPr>
        <p:spPr/>
        <p:txBody>
          <a:bodyPr/>
          <a:lstStyle/>
          <a:p>
            <a:fld id="{3ECB38BF-644E-45A1-9CA5-1898E18EC053}" type="datetime8">
              <a:rPr lang="he-IL" smtClean="0"/>
              <a:t>18 יולי 24</a:t>
            </a:fld>
            <a:endParaRPr lang="he-IL"/>
          </a:p>
        </p:txBody>
      </p:sp>
      <p:sp>
        <p:nvSpPr>
          <p:cNvPr id="3" name="Footer Placeholder 2">
            <a:extLst>
              <a:ext uri="{FF2B5EF4-FFF2-40B4-BE49-F238E27FC236}">
                <a16:creationId xmlns:a16="http://schemas.microsoft.com/office/drawing/2014/main" id="{7FB9E3A6-E8B4-9FB0-758F-8D7009194E7D}"/>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D975EE05-5311-A362-1A96-F51F54471463}"/>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307118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9A1D-5174-0000-3F0E-07BC0AC708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94A08F1E-14FE-1457-73EF-289AFB114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7997B93-28CA-16A1-2817-DBD9B1169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2779E2-9C52-AC91-0CD5-CE841C3CD71A}"/>
              </a:ext>
            </a:extLst>
          </p:cNvPr>
          <p:cNvSpPr>
            <a:spLocks noGrp="1"/>
          </p:cNvSpPr>
          <p:nvPr>
            <p:ph type="dt" sz="half" idx="10"/>
          </p:nvPr>
        </p:nvSpPr>
        <p:spPr/>
        <p:txBody>
          <a:bodyPr/>
          <a:lstStyle/>
          <a:p>
            <a:fld id="{FFF294C2-F058-4ADF-BDAF-7B1DFCA54D2E}" type="datetime8">
              <a:rPr lang="he-IL" smtClean="0"/>
              <a:t>18 יולי 24</a:t>
            </a:fld>
            <a:endParaRPr lang="he-IL"/>
          </a:p>
        </p:txBody>
      </p:sp>
      <p:sp>
        <p:nvSpPr>
          <p:cNvPr id="6" name="Footer Placeholder 5">
            <a:extLst>
              <a:ext uri="{FF2B5EF4-FFF2-40B4-BE49-F238E27FC236}">
                <a16:creationId xmlns:a16="http://schemas.microsoft.com/office/drawing/2014/main" id="{AE555D53-775E-D21A-95D5-902AC398AE6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D9535D3-59A9-16A5-7887-E24C4878E4DE}"/>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51076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691D-2CEA-39EB-E85E-650BE5088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737D55CF-E516-696F-0408-3536E3A8E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3D3AA5FE-9F96-09D9-345A-E9C37A2B8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D0343-759A-48BE-EE64-89CCD13427DC}"/>
              </a:ext>
            </a:extLst>
          </p:cNvPr>
          <p:cNvSpPr>
            <a:spLocks noGrp="1"/>
          </p:cNvSpPr>
          <p:nvPr>
            <p:ph type="dt" sz="half" idx="10"/>
          </p:nvPr>
        </p:nvSpPr>
        <p:spPr/>
        <p:txBody>
          <a:bodyPr/>
          <a:lstStyle/>
          <a:p>
            <a:fld id="{F58A8C8E-3FC3-4449-9FA2-50D5E82050E0}" type="datetime8">
              <a:rPr lang="he-IL" smtClean="0"/>
              <a:t>18 יולי 24</a:t>
            </a:fld>
            <a:endParaRPr lang="he-IL"/>
          </a:p>
        </p:txBody>
      </p:sp>
      <p:sp>
        <p:nvSpPr>
          <p:cNvPr id="6" name="Footer Placeholder 5">
            <a:extLst>
              <a:ext uri="{FF2B5EF4-FFF2-40B4-BE49-F238E27FC236}">
                <a16:creationId xmlns:a16="http://schemas.microsoft.com/office/drawing/2014/main" id="{399F8B57-F9D1-FA6A-6BD8-AB9DE8D99BA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730080D-250C-53FB-5C59-78B19277F5F8}"/>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032983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BF3396-E99D-4554-CC0D-84D97DE76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ED5021D-D819-8245-FD0F-891EBC101A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C0FE599-0133-5FD0-E1CE-D1061C60C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ED8C68-4145-4780-A611-1A30D4B0C84B}" type="datetime8">
              <a:rPr lang="he-IL" smtClean="0"/>
              <a:t>18 יולי 24</a:t>
            </a:fld>
            <a:endParaRPr lang="he-IL"/>
          </a:p>
        </p:txBody>
      </p:sp>
      <p:sp>
        <p:nvSpPr>
          <p:cNvPr id="5" name="Footer Placeholder 4">
            <a:extLst>
              <a:ext uri="{FF2B5EF4-FFF2-40B4-BE49-F238E27FC236}">
                <a16:creationId xmlns:a16="http://schemas.microsoft.com/office/drawing/2014/main" id="{B3BF1984-F96E-15A9-0739-C81FB2100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726ABF4D-D565-B0B2-BF40-D30E41D375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5E20F8-48AF-4A81-B532-946B36FC399F}" type="slidenum">
              <a:rPr lang="he-IL" smtClean="0"/>
              <a:t>‹#›</a:t>
            </a:fld>
            <a:endParaRPr lang="he-IL"/>
          </a:p>
        </p:txBody>
      </p:sp>
    </p:spTree>
    <p:extLst>
      <p:ext uri="{BB962C8B-B14F-4D97-AF65-F5344CB8AC3E}">
        <p14:creationId xmlns:p14="http://schemas.microsoft.com/office/powerpoint/2010/main" val="4129774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#14</a:t>
            </a:r>
            <a:br>
              <a:rPr lang="en-US" sz="3200" b="1" dirty="0">
                <a:solidFill>
                  <a:srgbClr val="0070C0"/>
                </a:solidFill>
              </a:rPr>
            </a:br>
            <a:r>
              <a:rPr lang="en-US" sz="3200" b="1" dirty="0">
                <a:solidFill>
                  <a:srgbClr val="0070C0"/>
                </a:solidFill>
              </a:rPr>
              <a:t>Synthetic Image Creation (Part 4)</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721830" y="14814"/>
            <a:ext cx="470170" cy="365125"/>
          </a:xfrm>
        </p:spPr>
        <p:txBody>
          <a:bodyPr/>
          <a:lstStyle/>
          <a:p>
            <a:fld id="{1E5BF412-EFCF-4C51-A2DF-B419076696E3}" type="slidenum">
              <a:rPr lang="he-IL" sz="1600" smtClean="0"/>
              <a:t>10</a:t>
            </a:fld>
            <a:endParaRPr lang="he-IL" sz="1600" dirty="0"/>
          </a:p>
        </p:txBody>
      </p:sp>
      <p:sp>
        <p:nvSpPr>
          <p:cNvPr id="2" name="תיבת טקסט 7">
            <a:extLst>
              <a:ext uri="{FF2B5EF4-FFF2-40B4-BE49-F238E27FC236}">
                <a16:creationId xmlns:a16="http://schemas.microsoft.com/office/drawing/2014/main" id="{47C65A98-C33A-AB14-25FF-6EF6F2066B17}"/>
              </a:ext>
            </a:extLst>
          </p:cNvPr>
          <p:cNvSpPr txBox="1"/>
          <p:nvPr/>
        </p:nvSpPr>
        <p:spPr>
          <a:xfrm>
            <a:off x="3555459" y="0"/>
            <a:ext cx="5081081"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14.5 - Code of the “main” function</a:t>
            </a:r>
            <a:endParaRPr lang="he-IL" dirty="0"/>
          </a:p>
        </p:txBody>
      </p:sp>
      <p:pic>
        <p:nvPicPr>
          <p:cNvPr id="4" name="Picture 3">
            <a:extLst>
              <a:ext uri="{FF2B5EF4-FFF2-40B4-BE49-F238E27FC236}">
                <a16:creationId xmlns:a16="http://schemas.microsoft.com/office/drawing/2014/main" id="{F5962DED-8510-53D4-1C3C-DEC236EE19AB}"/>
              </a:ext>
            </a:extLst>
          </p:cNvPr>
          <p:cNvPicPr>
            <a:picLocks noChangeAspect="1"/>
          </p:cNvPicPr>
          <p:nvPr/>
        </p:nvPicPr>
        <p:blipFill>
          <a:blip r:embed="rId2"/>
          <a:stretch>
            <a:fillRect/>
          </a:stretch>
        </p:blipFill>
        <p:spPr>
          <a:xfrm>
            <a:off x="0" y="461665"/>
            <a:ext cx="12192000" cy="5038483"/>
          </a:xfrm>
          <a:prstGeom prst="rect">
            <a:avLst/>
          </a:prstGeom>
        </p:spPr>
      </p:pic>
      <p:sp>
        <p:nvSpPr>
          <p:cNvPr id="7" name="TextBox 6">
            <a:extLst>
              <a:ext uri="{FF2B5EF4-FFF2-40B4-BE49-F238E27FC236}">
                <a16:creationId xmlns:a16="http://schemas.microsoft.com/office/drawing/2014/main" id="{32909A0D-D654-B301-817D-CD9B9C959BE7}"/>
              </a:ext>
            </a:extLst>
          </p:cNvPr>
          <p:cNvSpPr txBox="1"/>
          <p:nvPr/>
        </p:nvSpPr>
        <p:spPr>
          <a:xfrm>
            <a:off x="7568931" y="586592"/>
            <a:ext cx="4623069"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p1 is initialized to the top-left corner, and p2 to the bottom-right corner of the image.</a:t>
            </a:r>
            <a:endParaRPr lang="he-IL" dirty="0"/>
          </a:p>
        </p:txBody>
      </p:sp>
      <p:sp>
        <p:nvSpPr>
          <p:cNvPr id="9" name="TextBox 8">
            <a:extLst>
              <a:ext uri="{FF2B5EF4-FFF2-40B4-BE49-F238E27FC236}">
                <a16:creationId xmlns:a16="http://schemas.microsoft.com/office/drawing/2014/main" id="{FC445F31-74B7-EF78-7C90-3E75DB2E2BBE}"/>
              </a:ext>
            </a:extLst>
          </p:cNvPr>
          <p:cNvSpPr txBox="1"/>
          <p:nvPr/>
        </p:nvSpPr>
        <p:spPr>
          <a:xfrm>
            <a:off x="5593404" y="4366063"/>
            <a:ext cx="6598596"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DrawSpiral function is called to draw a spiral pattern on the grayImg14_1 array. The </a:t>
            </a:r>
            <a:r>
              <a:rPr lang="en-US" dirty="0" err="1"/>
              <a:t>reinterpret_cast</a:t>
            </a:r>
            <a:r>
              <a:rPr lang="en-US" dirty="0"/>
              <a:t> converts the 2D array grayImg14_1 to a pointer of type unsigned char*. This allows the function to treat the 2D array as a 1D array for pointer arithmetic.</a:t>
            </a:r>
            <a:endParaRPr lang="he-IL" dirty="0"/>
          </a:p>
        </p:txBody>
      </p:sp>
      <p:sp>
        <p:nvSpPr>
          <p:cNvPr id="11" name="TextBox 10">
            <a:extLst>
              <a:ext uri="{FF2B5EF4-FFF2-40B4-BE49-F238E27FC236}">
                <a16:creationId xmlns:a16="http://schemas.microsoft.com/office/drawing/2014/main" id="{E7306034-F541-3E47-6C50-2AF62E4943FE}"/>
              </a:ext>
            </a:extLst>
          </p:cNvPr>
          <p:cNvSpPr txBox="1"/>
          <p:nvPr/>
        </p:nvSpPr>
        <p:spPr>
          <a:xfrm>
            <a:off x="4692786" y="5566392"/>
            <a:ext cx="7499214"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DrawGaussian function is called to draw a Gaussian distribution on the grayImg14_2 array, centered at the middle of the image with standard deviations 120 and 100 for the x and y directions, respectively. Again, reinterpret_cast is used to convert the 2D array to a 1D pointer.</a:t>
            </a:r>
            <a:endParaRPr lang="he-IL" dirty="0"/>
          </a:p>
        </p:txBody>
      </p:sp>
      <p:sp>
        <p:nvSpPr>
          <p:cNvPr id="13" name="TextBox 12">
            <a:extLst>
              <a:ext uri="{FF2B5EF4-FFF2-40B4-BE49-F238E27FC236}">
                <a16:creationId xmlns:a16="http://schemas.microsoft.com/office/drawing/2014/main" id="{4BBB5A31-5984-CE0B-232E-4043860598F6}"/>
              </a:ext>
            </a:extLst>
          </p:cNvPr>
          <p:cNvSpPr txBox="1"/>
          <p:nvPr/>
        </p:nvSpPr>
        <p:spPr>
          <a:xfrm>
            <a:off x="7209816" y="2888735"/>
            <a:ext cx="4982184" cy="147732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blend function is called to blend grayImg14_1 and grayImg14_2 into grayImg14. The reinterpret_cast converts all three 2D arrays to 1D pointers so that the blending operation can be performed using pointer arithmetic.</a:t>
            </a:r>
            <a:endParaRPr lang="he-IL" dirty="0"/>
          </a:p>
        </p:txBody>
      </p:sp>
    </p:spTree>
    <p:extLst>
      <p:ext uri="{BB962C8B-B14F-4D97-AF65-F5344CB8AC3E}">
        <p14:creationId xmlns:p14="http://schemas.microsoft.com/office/powerpoint/2010/main" val="332438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F2A499-9CD5-AF9A-1D88-8966518AEA0E}"/>
              </a:ext>
            </a:extLst>
          </p:cNvPr>
          <p:cNvSpPr>
            <a:spLocks noGrp="1"/>
          </p:cNvSpPr>
          <p:nvPr>
            <p:ph type="sldNum" sz="quarter" idx="12"/>
          </p:nvPr>
        </p:nvSpPr>
        <p:spPr>
          <a:xfrm>
            <a:off x="11755877" y="0"/>
            <a:ext cx="436123" cy="365125"/>
          </a:xfrm>
        </p:spPr>
        <p:txBody>
          <a:bodyPr/>
          <a:lstStyle/>
          <a:p>
            <a:fld id="{785E20F8-48AF-4A81-B532-946B36FC399F}" type="slidenum">
              <a:rPr lang="he-IL" sz="1400" smtClean="0"/>
              <a:t>11</a:t>
            </a:fld>
            <a:endParaRPr lang="he-IL" sz="1400" dirty="0"/>
          </a:p>
        </p:txBody>
      </p:sp>
      <p:sp>
        <p:nvSpPr>
          <p:cNvPr id="5" name="תיבת טקסט 7">
            <a:extLst>
              <a:ext uri="{FF2B5EF4-FFF2-40B4-BE49-F238E27FC236}">
                <a16:creationId xmlns:a16="http://schemas.microsoft.com/office/drawing/2014/main" id="{1D260C70-2259-5C4B-506F-4939668A86F4}"/>
              </a:ext>
            </a:extLst>
          </p:cNvPr>
          <p:cNvSpPr txBox="1"/>
          <p:nvPr/>
        </p:nvSpPr>
        <p:spPr>
          <a:xfrm>
            <a:off x="2182643" y="0"/>
            <a:ext cx="7826713"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 – some additional functions we need to use</a:t>
            </a:r>
            <a:endParaRPr lang="he-IL" dirty="0">
              <a:solidFill>
                <a:srgbClr val="FF0000"/>
              </a:solidFill>
            </a:endParaRPr>
          </a:p>
        </p:txBody>
      </p:sp>
      <p:pic>
        <p:nvPicPr>
          <p:cNvPr id="7" name="Picture 6">
            <a:extLst>
              <a:ext uri="{FF2B5EF4-FFF2-40B4-BE49-F238E27FC236}">
                <a16:creationId xmlns:a16="http://schemas.microsoft.com/office/drawing/2014/main" id="{16181D19-F929-3223-87E0-EAB767AC4D7F}"/>
              </a:ext>
            </a:extLst>
          </p:cNvPr>
          <p:cNvPicPr>
            <a:picLocks noChangeAspect="1"/>
          </p:cNvPicPr>
          <p:nvPr/>
        </p:nvPicPr>
        <p:blipFill>
          <a:blip r:embed="rId2"/>
          <a:stretch>
            <a:fillRect/>
          </a:stretch>
        </p:blipFill>
        <p:spPr>
          <a:xfrm>
            <a:off x="0" y="532101"/>
            <a:ext cx="12192000" cy="1610904"/>
          </a:xfrm>
          <a:prstGeom prst="rect">
            <a:avLst/>
          </a:prstGeom>
        </p:spPr>
      </p:pic>
      <p:pic>
        <p:nvPicPr>
          <p:cNvPr id="9" name="Picture 8">
            <a:extLst>
              <a:ext uri="{FF2B5EF4-FFF2-40B4-BE49-F238E27FC236}">
                <a16:creationId xmlns:a16="http://schemas.microsoft.com/office/drawing/2014/main" id="{0994C4B4-041E-B60D-5764-2FA9109B6E35}"/>
              </a:ext>
            </a:extLst>
          </p:cNvPr>
          <p:cNvPicPr>
            <a:picLocks noChangeAspect="1"/>
          </p:cNvPicPr>
          <p:nvPr/>
        </p:nvPicPr>
        <p:blipFill>
          <a:blip r:embed="rId3"/>
          <a:stretch>
            <a:fillRect/>
          </a:stretch>
        </p:blipFill>
        <p:spPr>
          <a:xfrm>
            <a:off x="0" y="4306800"/>
            <a:ext cx="7496175" cy="1571625"/>
          </a:xfrm>
          <a:prstGeom prst="rect">
            <a:avLst/>
          </a:prstGeom>
        </p:spPr>
      </p:pic>
      <p:sp>
        <p:nvSpPr>
          <p:cNvPr id="3" name="TextBox 2">
            <a:extLst>
              <a:ext uri="{FF2B5EF4-FFF2-40B4-BE49-F238E27FC236}">
                <a16:creationId xmlns:a16="http://schemas.microsoft.com/office/drawing/2014/main" id="{75B3AE68-171B-3E50-D07D-AA758A9D77D7}"/>
              </a:ext>
            </a:extLst>
          </p:cNvPr>
          <p:cNvSpPr txBox="1"/>
          <p:nvPr/>
        </p:nvSpPr>
        <p:spPr>
          <a:xfrm>
            <a:off x="0" y="2213441"/>
            <a:ext cx="11206264"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blend function is responsible for combining two images (img_src1 and img_src2) into a single destination image (img_dst) by averaging the corresponding pixel values from the two source images. </a:t>
            </a:r>
            <a:endParaRPr lang="he-IL" dirty="0"/>
          </a:p>
        </p:txBody>
      </p:sp>
      <p:sp>
        <p:nvSpPr>
          <p:cNvPr id="8" name="TextBox 7">
            <a:extLst>
              <a:ext uri="{FF2B5EF4-FFF2-40B4-BE49-F238E27FC236}">
                <a16:creationId xmlns:a16="http://schemas.microsoft.com/office/drawing/2014/main" id="{BF79714C-CB38-F112-E5C8-CE23D8B112AD}"/>
              </a:ext>
            </a:extLst>
          </p:cNvPr>
          <p:cNvSpPr txBox="1"/>
          <p:nvPr/>
        </p:nvSpPr>
        <p:spPr>
          <a:xfrm>
            <a:off x="0" y="2859772"/>
            <a:ext cx="11206264"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blend function traverses each pixel in the image using nested loops. For each pixel, it calculates the corresponding position in the source and destination images using pointer arithmetic. It then averages the pixel values from the two source images and stores the result in the destination image. </a:t>
            </a:r>
            <a:endParaRPr lang="he-IL" dirty="0"/>
          </a:p>
        </p:txBody>
      </p:sp>
      <p:sp>
        <p:nvSpPr>
          <p:cNvPr id="11" name="TextBox 10">
            <a:extLst>
              <a:ext uri="{FF2B5EF4-FFF2-40B4-BE49-F238E27FC236}">
                <a16:creationId xmlns:a16="http://schemas.microsoft.com/office/drawing/2014/main" id="{346A2B4A-D195-DF2B-265C-8D86E73F95AF}"/>
              </a:ext>
            </a:extLst>
          </p:cNvPr>
          <p:cNvSpPr txBox="1"/>
          <p:nvPr/>
        </p:nvSpPr>
        <p:spPr>
          <a:xfrm>
            <a:off x="7616757" y="4306800"/>
            <a:ext cx="4474724"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a:t>
            </a:r>
            <a:r>
              <a:rPr lang="en-US" b="1" dirty="0"/>
              <a:t>InitializeImage</a:t>
            </a:r>
            <a:r>
              <a:rPr lang="en-US" dirty="0"/>
              <a:t> function fills the entire image array with a uniform gray level value. It does so by iterating over each pixel using nested loops and setting each pixel to the specified value using pointer arithmetic. </a:t>
            </a:r>
            <a:endParaRPr lang="he-IL" dirty="0"/>
          </a:p>
        </p:txBody>
      </p:sp>
    </p:spTree>
    <p:extLst>
      <p:ext uri="{BB962C8B-B14F-4D97-AF65-F5344CB8AC3E}">
        <p14:creationId xmlns:p14="http://schemas.microsoft.com/office/powerpoint/2010/main" val="146653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12</a:t>
            </a:fld>
            <a:endParaRPr lang="he-IL" sz="1600" dirty="0"/>
          </a:p>
        </p:txBody>
      </p:sp>
      <p:sp>
        <p:nvSpPr>
          <p:cNvPr id="2" name="Title 1">
            <a:extLst>
              <a:ext uri="{FF2B5EF4-FFF2-40B4-BE49-F238E27FC236}">
                <a16:creationId xmlns:a16="http://schemas.microsoft.com/office/drawing/2014/main" id="{03E5A691-AEEA-CD84-66AA-A7260B919C53}"/>
              </a:ext>
            </a:extLst>
          </p:cNvPr>
          <p:cNvSpPr>
            <a:spLocks noGrp="1"/>
          </p:cNvSpPr>
          <p:nvPr>
            <p:ph type="title"/>
          </p:nvPr>
        </p:nvSpPr>
        <p:spPr>
          <a:xfrm>
            <a:off x="3853673" y="92034"/>
            <a:ext cx="4484654" cy="426848"/>
          </a:xfrm>
          <a:noFill/>
        </p:spPr>
        <p:txBody>
          <a:bodyPr wrap="square">
            <a:spAutoFit/>
          </a:bodyPr>
          <a:lstStyle/>
          <a:p>
            <a:pPr algn="ctr"/>
            <a:r>
              <a:rPr lang="en-US" sz="2400" b="1" u="sng" dirty="0">
                <a:solidFill>
                  <a:srgbClr val="0070C0"/>
                </a:solidFill>
                <a:latin typeface="+mn-lt"/>
                <a:ea typeface="+mn-ea"/>
                <a:cs typeface="+mn-cs"/>
              </a:rPr>
              <a:t>14.6 - What did we learned </a:t>
            </a:r>
          </a:p>
        </p:txBody>
      </p:sp>
    </p:spTree>
    <p:extLst>
      <p:ext uri="{BB962C8B-B14F-4D97-AF65-F5344CB8AC3E}">
        <p14:creationId xmlns:p14="http://schemas.microsoft.com/office/powerpoint/2010/main" val="231353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C20D63-CA2B-F3CF-DF0F-3BC463FC0CBE}"/>
              </a:ext>
            </a:extLst>
          </p:cNvPr>
          <p:cNvPicPr>
            <a:picLocks noChangeAspect="1"/>
          </p:cNvPicPr>
          <p:nvPr/>
        </p:nvPicPr>
        <p:blipFill>
          <a:blip r:embed="rId2"/>
          <a:stretch>
            <a:fillRect/>
          </a:stretch>
        </p:blipFill>
        <p:spPr>
          <a:xfrm>
            <a:off x="1276555" y="304466"/>
            <a:ext cx="9638890" cy="5867633"/>
          </a:xfrm>
          <a:prstGeom prst="rect">
            <a:avLst/>
          </a:prstGeom>
        </p:spPr>
      </p:pic>
      <p:sp>
        <p:nvSpPr>
          <p:cNvPr id="15" name="Slide Number Placeholder 5">
            <a:extLst>
              <a:ext uri="{FF2B5EF4-FFF2-40B4-BE49-F238E27FC236}">
                <a16:creationId xmlns:a16="http://schemas.microsoft.com/office/drawing/2014/main" id="{0EFC1DEA-BCE9-D86B-45D4-223F995A35E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spTree>
    <p:extLst>
      <p:ext uri="{BB962C8B-B14F-4D97-AF65-F5344CB8AC3E}">
        <p14:creationId xmlns:p14="http://schemas.microsoft.com/office/powerpoint/2010/main" val="160777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9094" y="0"/>
            <a:ext cx="312906" cy="365125"/>
          </a:xfrm>
        </p:spPr>
        <p:txBody>
          <a:bodyPr/>
          <a:lstStyle/>
          <a:p>
            <a:fld id="{1E5BF412-EFCF-4C51-A2DF-B419076696E3}" type="slidenum">
              <a:rPr lang="he-IL" sz="1600" smtClean="0"/>
              <a:t>3</a:t>
            </a:fld>
            <a:endParaRPr lang="he-IL" sz="1600" dirty="0"/>
          </a:p>
        </p:txBody>
      </p:sp>
      <p:sp>
        <p:nvSpPr>
          <p:cNvPr id="3" name="TextBox 2">
            <a:extLst>
              <a:ext uri="{FF2B5EF4-FFF2-40B4-BE49-F238E27FC236}">
                <a16:creationId xmlns:a16="http://schemas.microsoft.com/office/drawing/2014/main" id="{1AD8C35C-56C0-902D-A684-EE7A191D0973}"/>
              </a:ext>
            </a:extLst>
          </p:cNvPr>
          <p:cNvSpPr txBox="1"/>
          <p:nvPr/>
        </p:nvSpPr>
        <p:spPr>
          <a:xfrm>
            <a:off x="1526026" y="0"/>
            <a:ext cx="9139948" cy="1200329"/>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14.1 - our “image of spiral”,  “images of Gaussian” </a:t>
            </a:r>
            <a:br>
              <a:rPr lang="en-US" dirty="0"/>
            </a:br>
            <a:r>
              <a:rPr lang="en-US" dirty="0"/>
              <a:t>and resulted blended image “grayImage14.bmp”</a:t>
            </a:r>
            <a:br>
              <a:rPr lang="en-US" dirty="0"/>
            </a:br>
            <a:endParaRPr lang="he-IL" dirty="0"/>
          </a:p>
        </p:txBody>
      </p:sp>
      <p:pic>
        <p:nvPicPr>
          <p:cNvPr id="6" name="Picture 5">
            <a:extLst>
              <a:ext uri="{FF2B5EF4-FFF2-40B4-BE49-F238E27FC236}">
                <a16:creationId xmlns:a16="http://schemas.microsoft.com/office/drawing/2014/main" id="{10E90D4B-1FCF-5172-632B-27304F12B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61" y="945723"/>
            <a:ext cx="4157300" cy="3117975"/>
          </a:xfrm>
          <a:prstGeom prst="rect">
            <a:avLst/>
          </a:prstGeom>
          <a:ln w="57150">
            <a:solidFill>
              <a:schemeClr val="tx1"/>
            </a:solidFill>
          </a:ln>
        </p:spPr>
      </p:pic>
      <p:pic>
        <p:nvPicPr>
          <p:cNvPr id="8" name="Picture 7">
            <a:extLst>
              <a:ext uri="{FF2B5EF4-FFF2-40B4-BE49-F238E27FC236}">
                <a16:creationId xmlns:a16="http://schemas.microsoft.com/office/drawing/2014/main" id="{560C6C33-673D-8E4E-AAF6-4918104DF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47" y="4221804"/>
            <a:ext cx="3359588" cy="2519691"/>
          </a:xfrm>
          <a:prstGeom prst="rect">
            <a:avLst/>
          </a:prstGeom>
          <a:ln w="57150">
            <a:solidFill>
              <a:schemeClr val="tx1"/>
            </a:solidFill>
          </a:ln>
        </p:spPr>
      </p:pic>
      <p:pic>
        <p:nvPicPr>
          <p:cNvPr id="10" name="Picture 9">
            <a:extLst>
              <a:ext uri="{FF2B5EF4-FFF2-40B4-BE49-F238E27FC236}">
                <a16:creationId xmlns:a16="http://schemas.microsoft.com/office/drawing/2014/main" id="{0D044CC9-E5D0-5947-DE84-AE89828D4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310" y="867026"/>
            <a:ext cx="4301009" cy="3225757"/>
          </a:xfrm>
          <a:prstGeom prst="rect">
            <a:avLst/>
          </a:prstGeom>
          <a:ln w="57150">
            <a:solidFill>
              <a:schemeClr val="tx1"/>
            </a:solidFill>
          </a:ln>
        </p:spPr>
      </p:pic>
      <p:sp>
        <p:nvSpPr>
          <p:cNvPr id="13" name="TextBox 12">
            <a:extLst>
              <a:ext uri="{FF2B5EF4-FFF2-40B4-BE49-F238E27FC236}">
                <a16:creationId xmlns:a16="http://schemas.microsoft.com/office/drawing/2014/main" id="{815B3740-294C-4218-72C0-88738C6ABCA1}"/>
              </a:ext>
            </a:extLst>
          </p:cNvPr>
          <p:cNvSpPr txBox="1"/>
          <p:nvPr/>
        </p:nvSpPr>
        <p:spPr>
          <a:xfrm>
            <a:off x="0" y="4549676"/>
            <a:ext cx="3991928" cy="230832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image features a spiral pattern with gradually increasing radius, starting from the center and moving outward. The background is a gradient from black on the edges to white at the center, creating a sense of depth and a visual effect that makes the spiral stand out prominently.</a:t>
            </a:r>
            <a:endParaRPr lang="he-IL" dirty="0"/>
          </a:p>
        </p:txBody>
      </p:sp>
      <p:sp>
        <p:nvSpPr>
          <p:cNvPr id="14" name="Arrow: Down 13">
            <a:extLst>
              <a:ext uri="{FF2B5EF4-FFF2-40B4-BE49-F238E27FC236}">
                <a16:creationId xmlns:a16="http://schemas.microsoft.com/office/drawing/2014/main" id="{70F3883D-4DDB-4332-CA3D-DB11774F70AA}"/>
              </a:ext>
            </a:extLst>
          </p:cNvPr>
          <p:cNvSpPr/>
          <p:nvPr/>
        </p:nvSpPr>
        <p:spPr>
          <a:xfrm flipV="1">
            <a:off x="1791166" y="4092782"/>
            <a:ext cx="505838" cy="456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70772BED-A8A0-E147-14EF-3E9116BB39F8}"/>
              </a:ext>
            </a:extLst>
          </p:cNvPr>
          <p:cNvSpPr txBox="1"/>
          <p:nvPr/>
        </p:nvSpPr>
        <p:spPr>
          <a:xfrm>
            <a:off x="8037554" y="4594684"/>
            <a:ext cx="4154446"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image depicts a Gaussian pattern. The intensity of the pixels decreases smoothly from the center towards the edges, forming a bright spot in the middle that gradually fades to black.</a:t>
            </a:r>
          </a:p>
        </p:txBody>
      </p:sp>
      <p:sp>
        <p:nvSpPr>
          <p:cNvPr id="17" name="Arrow: Down 16">
            <a:extLst>
              <a:ext uri="{FF2B5EF4-FFF2-40B4-BE49-F238E27FC236}">
                <a16:creationId xmlns:a16="http://schemas.microsoft.com/office/drawing/2014/main" id="{A2940527-EAC8-99B5-6947-FCFC8C7FEC2C}"/>
              </a:ext>
            </a:extLst>
          </p:cNvPr>
          <p:cNvSpPr/>
          <p:nvPr/>
        </p:nvSpPr>
        <p:spPr>
          <a:xfrm flipV="1">
            <a:off x="9861858" y="4137791"/>
            <a:ext cx="505838" cy="456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897680F3-61C1-E382-2C55-AB4334FD28CC}"/>
              </a:ext>
            </a:extLst>
          </p:cNvPr>
          <p:cNvSpPr txBox="1"/>
          <p:nvPr/>
        </p:nvSpPr>
        <p:spPr>
          <a:xfrm>
            <a:off x="4365086" y="1607204"/>
            <a:ext cx="3322398" cy="147732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image also contains a spiral pattern. However, the background is uniformly white, making the black spiral lines more distinct and clearer.</a:t>
            </a:r>
          </a:p>
        </p:txBody>
      </p:sp>
      <p:sp>
        <p:nvSpPr>
          <p:cNvPr id="20" name="Arrow: Down 19">
            <a:extLst>
              <a:ext uri="{FF2B5EF4-FFF2-40B4-BE49-F238E27FC236}">
                <a16:creationId xmlns:a16="http://schemas.microsoft.com/office/drawing/2014/main" id="{E195B21B-AFA8-BF6A-3516-AB14239623B7}"/>
              </a:ext>
            </a:extLst>
          </p:cNvPr>
          <p:cNvSpPr/>
          <p:nvPr/>
        </p:nvSpPr>
        <p:spPr>
          <a:xfrm>
            <a:off x="5739319" y="3084532"/>
            <a:ext cx="505838" cy="10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227991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3747" y="34445"/>
            <a:ext cx="312906" cy="365125"/>
          </a:xfrm>
        </p:spPr>
        <p:txBody>
          <a:bodyPr/>
          <a:lstStyle/>
          <a:p>
            <a:fld id="{1E5BF412-EFCF-4C51-A2DF-B419076696E3}" type="slidenum">
              <a:rPr lang="he-IL" sz="1600" smtClean="0"/>
              <a:t>4</a:t>
            </a:fld>
            <a:endParaRPr lang="he-IL" sz="1600" dirty="0"/>
          </a:p>
        </p:txBody>
      </p:sp>
      <p:sp>
        <p:nvSpPr>
          <p:cNvPr id="3" name="TextBox 2">
            <a:extLst>
              <a:ext uri="{FF2B5EF4-FFF2-40B4-BE49-F238E27FC236}">
                <a16:creationId xmlns:a16="http://schemas.microsoft.com/office/drawing/2014/main" id="{06A0B41C-732E-F817-0440-5EE1BA4F761D}"/>
              </a:ext>
            </a:extLst>
          </p:cNvPr>
          <p:cNvSpPr txBox="1"/>
          <p:nvPr/>
        </p:nvSpPr>
        <p:spPr>
          <a:xfrm>
            <a:off x="796857" y="-42084"/>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1/3</a:t>
            </a:r>
            <a:endParaRPr lang="he-IL" dirty="0">
              <a:solidFill>
                <a:srgbClr val="FF0000"/>
              </a:solidFill>
            </a:endParaRPr>
          </a:p>
        </p:txBody>
      </p:sp>
      <p:pic>
        <p:nvPicPr>
          <p:cNvPr id="6" name="Picture 5">
            <a:extLst>
              <a:ext uri="{FF2B5EF4-FFF2-40B4-BE49-F238E27FC236}">
                <a16:creationId xmlns:a16="http://schemas.microsoft.com/office/drawing/2014/main" id="{290302C7-95B5-C273-3C19-F3A01B990F58}"/>
              </a:ext>
            </a:extLst>
          </p:cNvPr>
          <p:cNvPicPr>
            <a:picLocks noChangeAspect="1"/>
          </p:cNvPicPr>
          <p:nvPr/>
        </p:nvPicPr>
        <p:blipFill>
          <a:blip r:embed="rId2"/>
          <a:stretch>
            <a:fillRect/>
          </a:stretch>
        </p:blipFill>
        <p:spPr>
          <a:xfrm>
            <a:off x="-1" y="923809"/>
            <a:ext cx="5145932" cy="3838185"/>
          </a:xfrm>
          <a:prstGeom prst="rect">
            <a:avLst/>
          </a:prstGeom>
        </p:spPr>
      </p:pic>
      <p:pic>
        <p:nvPicPr>
          <p:cNvPr id="8" name="Picture 7">
            <a:extLst>
              <a:ext uri="{FF2B5EF4-FFF2-40B4-BE49-F238E27FC236}">
                <a16:creationId xmlns:a16="http://schemas.microsoft.com/office/drawing/2014/main" id="{504BA5AD-11C2-913E-3FE6-6CD1346B7DF3}"/>
              </a:ext>
            </a:extLst>
          </p:cNvPr>
          <p:cNvPicPr>
            <a:picLocks noChangeAspect="1"/>
          </p:cNvPicPr>
          <p:nvPr/>
        </p:nvPicPr>
        <p:blipFill rotWithShape="1">
          <a:blip r:embed="rId3"/>
          <a:srcRect l="3883"/>
          <a:stretch/>
        </p:blipFill>
        <p:spPr>
          <a:xfrm>
            <a:off x="1966214" y="4798982"/>
            <a:ext cx="1841691" cy="2096005"/>
          </a:xfrm>
          <a:prstGeom prst="rect">
            <a:avLst/>
          </a:prstGeom>
        </p:spPr>
      </p:pic>
      <p:pic>
        <p:nvPicPr>
          <p:cNvPr id="10" name="Picture 9">
            <a:extLst>
              <a:ext uri="{FF2B5EF4-FFF2-40B4-BE49-F238E27FC236}">
                <a16:creationId xmlns:a16="http://schemas.microsoft.com/office/drawing/2014/main" id="{30B0DE0F-C090-1CE9-C45B-A349FD5FBF16}"/>
              </a:ext>
            </a:extLst>
          </p:cNvPr>
          <p:cNvPicPr>
            <a:picLocks noChangeAspect="1"/>
          </p:cNvPicPr>
          <p:nvPr/>
        </p:nvPicPr>
        <p:blipFill>
          <a:blip r:embed="rId4"/>
          <a:stretch>
            <a:fillRect/>
          </a:stretch>
        </p:blipFill>
        <p:spPr>
          <a:xfrm>
            <a:off x="5328502" y="788913"/>
            <a:ext cx="6847278" cy="1916668"/>
          </a:xfrm>
          <a:prstGeom prst="rect">
            <a:avLst/>
          </a:prstGeom>
        </p:spPr>
      </p:pic>
      <p:pic>
        <p:nvPicPr>
          <p:cNvPr id="12" name="Picture 11">
            <a:extLst>
              <a:ext uri="{FF2B5EF4-FFF2-40B4-BE49-F238E27FC236}">
                <a16:creationId xmlns:a16="http://schemas.microsoft.com/office/drawing/2014/main" id="{37DE3D13-8F10-A18E-65CF-98758A20908C}"/>
              </a:ext>
            </a:extLst>
          </p:cNvPr>
          <p:cNvPicPr>
            <a:picLocks noChangeAspect="1"/>
          </p:cNvPicPr>
          <p:nvPr/>
        </p:nvPicPr>
        <p:blipFill>
          <a:blip r:embed="rId5"/>
          <a:stretch>
            <a:fillRect/>
          </a:stretch>
        </p:blipFill>
        <p:spPr>
          <a:xfrm>
            <a:off x="6838545" y="4909255"/>
            <a:ext cx="5337235" cy="1948745"/>
          </a:xfrm>
          <a:prstGeom prst="rect">
            <a:avLst/>
          </a:prstGeom>
        </p:spPr>
      </p:pic>
      <p:sp>
        <p:nvSpPr>
          <p:cNvPr id="13" name="Rectangle 12">
            <a:extLst>
              <a:ext uri="{FF2B5EF4-FFF2-40B4-BE49-F238E27FC236}">
                <a16:creationId xmlns:a16="http://schemas.microsoft.com/office/drawing/2014/main" id="{2A065A79-759B-FD27-9955-51D96EBE2D09}"/>
              </a:ext>
            </a:extLst>
          </p:cNvPr>
          <p:cNvSpPr/>
          <p:nvPr/>
        </p:nvSpPr>
        <p:spPr>
          <a:xfrm>
            <a:off x="11050130" y="870786"/>
            <a:ext cx="1120303" cy="307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14" name="Rectangle 13">
            <a:extLst>
              <a:ext uri="{FF2B5EF4-FFF2-40B4-BE49-F238E27FC236}">
                <a16:creationId xmlns:a16="http://schemas.microsoft.com/office/drawing/2014/main" id="{B6786C46-48A5-1AD5-3555-95DC8DA275C0}"/>
              </a:ext>
            </a:extLst>
          </p:cNvPr>
          <p:cNvSpPr/>
          <p:nvPr/>
        </p:nvSpPr>
        <p:spPr>
          <a:xfrm>
            <a:off x="11050130" y="5002618"/>
            <a:ext cx="1120303" cy="60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grpSp>
        <p:nvGrpSpPr>
          <p:cNvPr id="15" name="Group 14">
            <a:extLst>
              <a:ext uri="{FF2B5EF4-FFF2-40B4-BE49-F238E27FC236}">
                <a16:creationId xmlns:a16="http://schemas.microsoft.com/office/drawing/2014/main" id="{04A67A3F-6446-FAAB-1C43-C82F09044A0F}"/>
              </a:ext>
            </a:extLst>
          </p:cNvPr>
          <p:cNvGrpSpPr/>
          <p:nvPr/>
        </p:nvGrpSpPr>
        <p:grpSpPr>
          <a:xfrm>
            <a:off x="224628" y="5068773"/>
            <a:ext cx="4432342" cy="1373879"/>
            <a:chOff x="8481535" y="2715892"/>
            <a:chExt cx="4432342" cy="1373879"/>
          </a:xfrm>
        </p:grpSpPr>
        <p:cxnSp>
          <p:nvCxnSpPr>
            <p:cNvPr id="16" name="Straight Arrow Connector 15">
              <a:extLst>
                <a:ext uri="{FF2B5EF4-FFF2-40B4-BE49-F238E27FC236}">
                  <a16:creationId xmlns:a16="http://schemas.microsoft.com/office/drawing/2014/main" id="{F8A25C71-4B74-0DF1-C0D1-2D20E5127988}"/>
                </a:ext>
              </a:extLst>
            </p:cNvPr>
            <p:cNvCxnSpPr>
              <a:cxnSpLocks/>
            </p:cNvCxnSpPr>
            <p:nvPr/>
          </p:nvCxnSpPr>
          <p:spPr>
            <a:xfrm flipH="1">
              <a:off x="11508876" y="2898446"/>
              <a:ext cx="397218" cy="169156"/>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F7204C-9571-3548-9670-4E7B42F6919A}"/>
                </a:ext>
              </a:extLst>
            </p:cNvPr>
            <p:cNvSpPr/>
            <p:nvPr/>
          </p:nvSpPr>
          <p:spPr>
            <a:xfrm>
              <a:off x="11889230" y="271589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6436AD0-9914-6E65-5805-2FAABC856EB9}"/>
                </a:ext>
              </a:extLst>
            </p:cNvPr>
            <p:cNvSpPr/>
            <p:nvPr/>
          </p:nvSpPr>
          <p:spPr>
            <a:xfrm>
              <a:off x="8481535" y="376197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9" name="Straight Arrow Connector 18">
              <a:extLst>
                <a:ext uri="{FF2B5EF4-FFF2-40B4-BE49-F238E27FC236}">
                  <a16:creationId xmlns:a16="http://schemas.microsoft.com/office/drawing/2014/main" id="{C9E68FFF-1378-6521-AD00-0384F41135B0}"/>
                </a:ext>
              </a:extLst>
            </p:cNvPr>
            <p:cNvCxnSpPr>
              <a:cxnSpLocks/>
            </p:cNvCxnSpPr>
            <p:nvPr/>
          </p:nvCxnSpPr>
          <p:spPr>
            <a:xfrm>
              <a:off x="9813111" y="3985710"/>
              <a:ext cx="921565" cy="9919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77A35AC-6B1A-81A5-14E8-9F0DE92E531D}"/>
                </a:ext>
              </a:extLst>
            </p:cNvPr>
            <p:cNvSpPr/>
            <p:nvPr/>
          </p:nvSpPr>
          <p:spPr>
            <a:xfrm>
              <a:off x="10734676" y="3254699"/>
              <a:ext cx="262645"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87E1EBBD-D32D-93B6-EAE5-1D9D78BB1C72}"/>
                </a:ext>
              </a:extLst>
            </p:cNvPr>
            <p:cNvSpPr/>
            <p:nvPr/>
          </p:nvSpPr>
          <p:spPr>
            <a:xfrm>
              <a:off x="11137646" y="2732353"/>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8" name="TextBox 27">
            <a:extLst>
              <a:ext uri="{FF2B5EF4-FFF2-40B4-BE49-F238E27FC236}">
                <a16:creationId xmlns:a16="http://schemas.microsoft.com/office/drawing/2014/main" id="{51B54CE0-CEEF-5156-2A3E-3A6E418605A4}"/>
              </a:ext>
            </a:extLst>
          </p:cNvPr>
          <p:cNvSpPr txBox="1"/>
          <p:nvPr/>
        </p:nvSpPr>
        <p:spPr>
          <a:xfrm>
            <a:off x="5323155" y="2725838"/>
            <a:ext cx="68472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Gaussian distribution along a single row (row view) of the image. </a:t>
            </a:r>
          </a:p>
          <a:p>
            <a:r>
              <a:rPr lang="en-US" dirty="0"/>
              <a:t> This bell-shaped curve is typical of the Gaussian distribution, indicating that the brightest point is in the middle and the intensity decreases symmetrically towards the edges.</a:t>
            </a:r>
            <a:endParaRPr lang="he-IL" dirty="0"/>
          </a:p>
        </p:txBody>
      </p:sp>
      <p:sp>
        <p:nvSpPr>
          <p:cNvPr id="36" name="TextBox 35">
            <a:extLst>
              <a:ext uri="{FF2B5EF4-FFF2-40B4-BE49-F238E27FC236}">
                <a16:creationId xmlns:a16="http://schemas.microsoft.com/office/drawing/2014/main" id="{6CFE2096-5624-A2EC-0F5D-031A7D5A8A82}"/>
              </a:ext>
            </a:extLst>
          </p:cNvPr>
          <p:cNvSpPr txBox="1"/>
          <p:nvPr/>
        </p:nvSpPr>
        <p:spPr>
          <a:xfrm>
            <a:off x="5320481" y="3946424"/>
            <a:ext cx="6852625"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Gaussian distribution along a single column (column view) of the image. The curve starts with low intensity, peaks at the center, and then decreases symmetrically towards the edges.</a:t>
            </a:r>
            <a:endParaRPr lang="he-IL" dirty="0"/>
          </a:p>
        </p:txBody>
      </p:sp>
    </p:spTree>
    <p:extLst>
      <p:ext uri="{BB962C8B-B14F-4D97-AF65-F5344CB8AC3E}">
        <p14:creationId xmlns:p14="http://schemas.microsoft.com/office/powerpoint/2010/main" val="3089093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45885" y="20305"/>
            <a:ext cx="312906" cy="365125"/>
          </a:xfrm>
        </p:spPr>
        <p:txBody>
          <a:bodyPr/>
          <a:lstStyle/>
          <a:p>
            <a:fld id="{1E5BF412-EFCF-4C51-A2DF-B419076696E3}" type="slidenum">
              <a:rPr lang="he-IL" sz="1600" smtClean="0"/>
              <a:t>5</a:t>
            </a:fld>
            <a:endParaRPr lang="he-IL" sz="1600" dirty="0"/>
          </a:p>
        </p:txBody>
      </p:sp>
      <p:pic>
        <p:nvPicPr>
          <p:cNvPr id="8" name="Picture 7">
            <a:extLst>
              <a:ext uri="{FF2B5EF4-FFF2-40B4-BE49-F238E27FC236}">
                <a16:creationId xmlns:a16="http://schemas.microsoft.com/office/drawing/2014/main" id="{1732F3C0-4DEF-05EE-0E7C-C468ACEF6516}"/>
              </a:ext>
            </a:extLst>
          </p:cNvPr>
          <p:cNvPicPr>
            <a:picLocks noChangeAspect="1"/>
          </p:cNvPicPr>
          <p:nvPr/>
        </p:nvPicPr>
        <p:blipFill>
          <a:blip r:embed="rId2"/>
          <a:stretch>
            <a:fillRect/>
          </a:stretch>
        </p:blipFill>
        <p:spPr>
          <a:xfrm>
            <a:off x="8889" y="946282"/>
            <a:ext cx="4630366" cy="3518691"/>
          </a:xfrm>
          <a:prstGeom prst="rect">
            <a:avLst/>
          </a:prstGeom>
        </p:spPr>
      </p:pic>
      <p:pic>
        <p:nvPicPr>
          <p:cNvPr id="10" name="Picture 9">
            <a:extLst>
              <a:ext uri="{FF2B5EF4-FFF2-40B4-BE49-F238E27FC236}">
                <a16:creationId xmlns:a16="http://schemas.microsoft.com/office/drawing/2014/main" id="{9FEA3FA2-6742-F770-4D1F-4BFB39D99A61}"/>
              </a:ext>
            </a:extLst>
          </p:cNvPr>
          <p:cNvPicPr>
            <a:picLocks noChangeAspect="1"/>
          </p:cNvPicPr>
          <p:nvPr/>
        </p:nvPicPr>
        <p:blipFill>
          <a:blip r:embed="rId3"/>
          <a:stretch>
            <a:fillRect/>
          </a:stretch>
        </p:blipFill>
        <p:spPr>
          <a:xfrm>
            <a:off x="5268365" y="843655"/>
            <a:ext cx="6890426" cy="1930755"/>
          </a:xfrm>
          <a:prstGeom prst="rect">
            <a:avLst/>
          </a:prstGeom>
        </p:spPr>
      </p:pic>
      <p:pic>
        <p:nvPicPr>
          <p:cNvPr id="12" name="Picture 11">
            <a:extLst>
              <a:ext uri="{FF2B5EF4-FFF2-40B4-BE49-F238E27FC236}">
                <a16:creationId xmlns:a16="http://schemas.microsoft.com/office/drawing/2014/main" id="{78196C75-A76E-278B-E567-0F2AB5D9AC85}"/>
              </a:ext>
            </a:extLst>
          </p:cNvPr>
          <p:cNvPicPr>
            <a:picLocks noChangeAspect="1"/>
          </p:cNvPicPr>
          <p:nvPr/>
        </p:nvPicPr>
        <p:blipFill>
          <a:blip r:embed="rId4"/>
          <a:stretch>
            <a:fillRect/>
          </a:stretch>
        </p:blipFill>
        <p:spPr>
          <a:xfrm>
            <a:off x="6218580" y="4739636"/>
            <a:ext cx="5928198" cy="2118364"/>
          </a:xfrm>
          <a:prstGeom prst="rect">
            <a:avLst/>
          </a:prstGeom>
        </p:spPr>
      </p:pic>
      <p:pic>
        <p:nvPicPr>
          <p:cNvPr id="14" name="Picture 13">
            <a:extLst>
              <a:ext uri="{FF2B5EF4-FFF2-40B4-BE49-F238E27FC236}">
                <a16:creationId xmlns:a16="http://schemas.microsoft.com/office/drawing/2014/main" id="{E043B3D1-97C8-6A00-D0A3-82410F5C5079}"/>
              </a:ext>
            </a:extLst>
          </p:cNvPr>
          <p:cNvPicPr>
            <a:picLocks noChangeAspect="1"/>
          </p:cNvPicPr>
          <p:nvPr/>
        </p:nvPicPr>
        <p:blipFill rotWithShape="1">
          <a:blip r:embed="rId5"/>
          <a:srcRect r="4714"/>
          <a:stretch/>
        </p:blipFill>
        <p:spPr>
          <a:xfrm>
            <a:off x="879870" y="4522784"/>
            <a:ext cx="2146367" cy="2335216"/>
          </a:xfrm>
          <a:prstGeom prst="rect">
            <a:avLst/>
          </a:prstGeom>
        </p:spPr>
      </p:pic>
      <p:grpSp>
        <p:nvGrpSpPr>
          <p:cNvPr id="15" name="Group 14">
            <a:extLst>
              <a:ext uri="{FF2B5EF4-FFF2-40B4-BE49-F238E27FC236}">
                <a16:creationId xmlns:a16="http://schemas.microsoft.com/office/drawing/2014/main" id="{0671270C-2CD0-9065-5661-95C9BD527A0A}"/>
              </a:ext>
            </a:extLst>
          </p:cNvPr>
          <p:cNvGrpSpPr/>
          <p:nvPr/>
        </p:nvGrpSpPr>
        <p:grpSpPr>
          <a:xfrm>
            <a:off x="20532" y="4910840"/>
            <a:ext cx="3865043" cy="1499687"/>
            <a:chOff x="9051936" y="2740004"/>
            <a:chExt cx="3865043" cy="1499687"/>
          </a:xfrm>
        </p:grpSpPr>
        <p:cxnSp>
          <p:nvCxnSpPr>
            <p:cNvPr id="16" name="Straight Arrow Connector 15">
              <a:extLst>
                <a:ext uri="{FF2B5EF4-FFF2-40B4-BE49-F238E27FC236}">
                  <a16:creationId xmlns:a16="http://schemas.microsoft.com/office/drawing/2014/main" id="{18E995CD-BC6A-66BB-A3E5-BB49056A6E46}"/>
                </a:ext>
              </a:extLst>
            </p:cNvPr>
            <p:cNvCxnSpPr>
              <a:cxnSpLocks/>
              <a:stCxn id="17" idx="1"/>
            </p:cNvCxnSpPr>
            <p:nvPr/>
          </p:nvCxnSpPr>
          <p:spPr>
            <a:xfrm flipH="1">
              <a:off x="11449202" y="2961363"/>
              <a:ext cx="443130" cy="0"/>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AFBE08D-6C93-9BBF-E302-08D2BE0D4EAD}"/>
                </a:ext>
              </a:extLst>
            </p:cNvPr>
            <p:cNvSpPr/>
            <p:nvPr/>
          </p:nvSpPr>
          <p:spPr>
            <a:xfrm>
              <a:off x="11892332" y="2800856"/>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A655D9E-798D-1AC1-DD91-A036B9516753}"/>
                </a:ext>
              </a:extLst>
            </p:cNvPr>
            <p:cNvSpPr/>
            <p:nvPr/>
          </p:nvSpPr>
          <p:spPr>
            <a:xfrm>
              <a:off x="9051936" y="3361669"/>
              <a:ext cx="879870" cy="5223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a:t>
              </a:r>
            </a:p>
            <a:p>
              <a:pPr algn="ctr"/>
              <a:r>
                <a:rPr lang="en-US" dirty="0"/>
                <a:t>values</a:t>
              </a:r>
              <a:endParaRPr lang="he-IL" dirty="0"/>
            </a:p>
          </p:txBody>
        </p:sp>
        <p:cxnSp>
          <p:nvCxnSpPr>
            <p:cNvPr id="19" name="Straight Arrow Connector 18">
              <a:extLst>
                <a:ext uri="{FF2B5EF4-FFF2-40B4-BE49-F238E27FC236}">
                  <a16:creationId xmlns:a16="http://schemas.microsoft.com/office/drawing/2014/main" id="{90BD9538-D2A2-03D1-866A-8502C2259057}"/>
                </a:ext>
              </a:extLst>
            </p:cNvPr>
            <p:cNvCxnSpPr>
              <a:cxnSpLocks/>
            </p:cNvCxnSpPr>
            <p:nvPr/>
          </p:nvCxnSpPr>
          <p:spPr>
            <a:xfrm>
              <a:off x="9911274" y="3622842"/>
              <a:ext cx="647599"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C3C975D7-6F75-E5B8-695F-F9624897B3E0}"/>
                </a:ext>
              </a:extLst>
            </p:cNvPr>
            <p:cNvSpPr/>
            <p:nvPr/>
          </p:nvSpPr>
          <p:spPr>
            <a:xfrm>
              <a:off x="10558873" y="3329426"/>
              <a:ext cx="419403" cy="91026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B2A7EA39-F43C-E8C0-6996-ECC159C29360}"/>
                </a:ext>
              </a:extLst>
            </p:cNvPr>
            <p:cNvSpPr/>
            <p:nvPr/>
          </p:nvSpPr>
          <p:spPr>
            <a:xfrm>
              <a:off x="11087360" y="2740004"/>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4" name="Rectangle 23">
            <a:extLst>
              <a:ext uri="{FF2B5EF4-FFF2-40B4-BE49-F238E27FC236}">
                <a16:creationId xmlns:a16="http://schemas.microsoft.com/office/drawing/2014/main" id="{6E3EA9EE-09B9-EC9A-9A52-E687121D4BEC}"/>
              </a:ext>
            </a:extLst>
          </p:cNvPr>
          <p:cNvSpPr/>
          <p:nvPr/>
        </p:nvSpPr>
        <p:spPr>
          <a:xfrm>
            <a:off x="11417540" y="924879"/>
            <a:ext cx="774460" cy="559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25" name="Rectangle 24">
            <a:extLst>
              <a:ext uri="{FF2B5EF4-FFF2-40B4-BE49-F238E27FC236}">
                <a16:creationId xmlns:a16="http://schemas.microsoft.com/office/drawing/2014/main" id="{A4527E30-AF06-673E-2E9E-C0C8654D3FAC}"/>
              </a:ext>
            </a:extLst>
          </p:cNvPr>
          <p:cNvSpPr/>
          <p:nvPr/>
        </p:nvSpPr>
        <p:spPr>
          <a:xfrm>
            <a:off x="10202030" y="4509908"/>
            <a:ext cx="1944748" cy="2297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sp>
        <p:nvSpPr>
          <p:cNvPr id="26" name="TextBox 25">
            <a:extLst>
              <a:ext uri="{FF2B5EF4-FFF2-40B4-BE49-F238E27FC236}">
                <a16:creationId xmlns:a16="http://schemas.microsoft.com/office/drawing/2014/main" id="{16566FAC-190E-2BA5-9269-4FE635B045B2}"/>
              </a:ext>
            </a:extLst>
          </p:cNvPr>
          <p:cNvSpPr txBox="1"/>
          <p:nvPr/>
        </p:nvSpPr>
        <p:spPr>
          <a:xfrm>
            <a:off x="1206484" y="-42431"/>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2/3</a:t>
            </a:r>
            <a:endParaRPr lang="he-IL" dirty="0">
              <a:solidFill>
                <a:srgbClr val="FF0000"/>
              </a:solidFill>
            </a:endParaRPr>
          </a:p>
        </p:txBody>
      </p:sp>
      <p:sp>
        <p:nvSpPr>
          <p:cNvPr id="28" name="TextBox 27">
            <a:extLst>
              <a:ext uri="{FF2B5EF4-FFF2-40B4-BE49-F238E27FC236}">
                <a16:creationId xmlns:a16="http://schemas.microsoft.com/office/drawing/2014/main" id="{95D2071C-4CB2-27C3-A81F-4D938B712CD2}"/>
              </a:ext>
            </a:extLst>
          </p:cNvPr>
          <p:cNvSpPr txBox="1"/>
          <p:nvPr/>
        </p:nvSpPr>
        <p:spPr>
          <a:xfrm>
            <a:off x="4708187" y="2810132"/>
            <a:ext cx="7438591"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intensity profile along a single row (row view) of the spiral image. </a:t>
            </a:r>
          </a:p>
          <a:p>
            <a:r>
              <a:rPr lang="en-US" dirty="0"/>
              <a:t>The profile displays periodic peaks corresponding to the intersections of the spiral lines with the row. we can see sharp changes in values. This is due to a sharp change between the white background and the black stripes of the spiral.</a:t>
            </a:r>
            <a:endParaRPr lang="he-IL" dirty="0"/>
          </a:p>
        </p:txBody>
      </p:sp>
      <p:sp>
        <p:nvSpPr>
          <p:cNvPr id="35" name="TextBox 34">
            <a:extLst>
              <a:ext uri="{FF2B5EF4-FFF2-40B4-BE49-F238E27FC236}">
                <a16:creationId xmlns:a16="http://schemas.microsoft.com/office/drawing/2014/main" id="{1DDAFDDB-4F2F-93C1-A19F-687C39E7F824}"/>
              </a:ext>
            </a:extLst>
          </p:cNvPr>
          <p:cNvSpPr txBox="1"/>
          <p:nvPr/>
        </p:nvSpPr>
        <p:spPr>
          <a:xfrm>
            <a:off x="3512864" y="5336688"/>
            <a:ext cx="2585548" cy="147732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The intensity profile along a single column (column view) of the spiral image. Similar to the row view.</a:t>
            </a:r>
            <a:endParaRPr lang="he-IL" dirty="0"/>
          </a:p>
        </p:txBody>
      </p:sp>
    </p:spTree>
    <p:extLst>
      <p:ext uri="{BB962C8B-B14F-4D97-AF65-F5344CB8AC3E}">
        <p14:creationId xmlns:p14="http://schemas.microsoft.com/office/powerpoint/2010/main" val="424558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816E79-CD65-972A-0A5B-1DDEFD24F887}"/>
              </a:ext>
            </a:extLst>
          </p:cNvPr>
          <p:cNvSpPr>
            <a:spLocks noGrp="1"/>
          </p:cNvSpPr>
          <p:nvPr>
            <p:ph type="sldNum" sz="quarter" idx="12"/>
          </p:nvPr>
        </p:nvSpPr>
        <p:spPr>
          <a:xfrm>
            <a:off x="11882336" y="6492875"/>
            <a:ext cx="309664" cy="365125"/>
          </a:xfrm>
        </p:spPr>
        <p:txBody>
          <a:bodyPr/>
          <a:lstStyle/>
          <a:p>
            <a:fld id="{785E20F8-48AF-4A81-B532-946B36FC399F}" type="slidenum">
              <a:rPr lang="he-IL" sz="1400" smtClean="0"/>
              <a:t>6</a:t>
            </a:fld>
            <a:endParaRPr lang="he-IL" sz="1400"/>
          </a:p>
        </p:txBody>
      </p:sp>
      <p:sp>
        <p:nvSpPr>
          <p:cNvPr id="5" name="TextBox 4">
            <a:extLst>
              <a:ext uri="{FF2B5EF4-FFF2-40B4-BE49-F238E27FC236}">
                <a16:creationId xmlns:a16="http://schemas.microsoft.com/office/drawing/2014/main" id="{8B02DA95-1DEF-E763-0C3A-D69ADAF2B388}"/>
              </a:ext>
            </a:extLst>
          </p:cNvPr>
          <p:cNvSpPr txBox="1"/>
          <p:nvPr/>
        </p:nvSpPr>
        <p:spPr>
          <a:xfrm>
            <a:off x="796857" y="0"/>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3/3</a:t>
            </a:r>
            <a:endParaRPr lang="he-IL" dirty="0">
              <a:solidFill>
                <a:srgbClr val="FF0000"/>
              </a:solidFill>
            </a:endParaRPr>
          </a:p>
        </p:txBody>
      </p:sp>
      <p:pic>
        <p:nvPicPr>
          <p:cNvPr id="7" name="Picture 6">
            <a:extLst>
              <a:ext uri="{FF2B5EF4-FFF2-40B4-BE49-F238E27FC236}">
                <a16:creationId xmlns:a16="http://schemas.microsoft.com/office/drawing/2014/main" id="{6522EC51-E5BC-8EC2-3BC7-6E0A603D6D3F}"/>
              </a:ext>
            </a:extLst>
          </p:cNvPr>
          <p:cNvPicPr>
            <a:picLocks noChangeAspect="1"/>
          </p:cNvPicPr>
          <p:nvPr/>
        </p:nvPicPr>
        <p:blipFill>
          <a:blip r:embed="rId2"/>
          <a:stretch>
            <a:fillRect/>
          </a:stretch>
        </p:blipFill>
        <p:spPr>
          <a:xfrm>
            <a:off x="0" y="1038440"/>
            <a:ext cx="5503525" cy="4097764"/>
          </a:xfrm>
          <a:prstGeom prst="rect">
            <a:avLst/>
          </a:prstGeom>
        </p:spPr>
      </p:pic>
      <p:pic>
        <p:nvPicPr>
          <p:cNvPr id="9" name="Picture 8">
            <a:extLst>
              <a:ext uri="{FF2B5EF4-FFF2-40B4-BE49-F238E27FC236}">
                <a16:creationId xmlns:a16="http://schemas.microsoft.com/office/drawing/2014/main" id="{CD72E0A2-5DBD-BBEA-4CA0-057454095514}"/>
              </a:ext>
            </a:extLst>
          </p:cNvPr>
          <p:cNvPicPr>
            <a:picLocks noChangeAspect="1"/>
          </p:cNvPicPr>
          <p:nvPr/>
        </p:nvPicPr>
        <p:blipFill>
          <a:blip r:embed="rId3"/>
          <a:stretch>
            <a:fillRect/>
          </a:stretch>
        </p:blipFill>
        <p:spPr>
          <a:xfrm>
            <a:off x="5503525" y="4828347"/>
            <a:ext cx="1901656" cy="2029653"/>
          </a:xfrm>
          <a:prstGeom prst="rect">
            <a:avLst/>
          </a:prstGeom>
        </p:spPr>
      </p:pic>
      <p:pic>
        <p:nvPicPr>
          <p:cNvPr id="11" name="Picture 10">
            <a:extLst>
              <a:ext uri="{FF2B5EF4-FFF2-40B4-BE49-F238E27FC236}">
                <a16:creationId xmlns:a16="http://schemas.microsoft.com/office/drawing/2014/main" id="{9F01B2D3-76EA-F0BF-1237-B253665E35C0}"/>
              </a:ext>
            </a:extLst>
          </p:cNvPr>
          <p:cNvPicPr>
            <a:picLocks noChangeAspect="1"/>
          </p:cNvPicPr>
          <p:nvPr/>
        </p:nvPicPr>
        <p:blipFill>
          <a:blip r:embed="rId4"/>
          <a:stretch>
            <a:fillRect/>
          </a:stretch>
        </p:blipFill>
        <p:spPr>
          <a:xfrm>
            <a:off x="6458962" y="2660511"/>
            <a:ext cx="5733037" cy="2113417"/>
          </a:xfrm>
          <a:prstGeom prst="rect">
            <a:avLst/>
          </a:prstGeom>
        </p:spPr>
      </p:pic>
      <p:pic>
        <p:nvPicPr>
          <p:cNvPr id="13" name="Picture 12">
            <a:extLst>
              <a:ext uri="{FF2B5EF4-FFF2-40B4-BE49-F238E27FC236}">
                <a16:creationId xmlns:a16="http://schemas.microsoft.com/office/drawing/2014/main" id="{CDED8A7E-4D7E-7E90-4E92-135698831ED5}"/>
              </a:ext>
            </a:extLst>
          </p:cNvPr>
          <p:cNvPicPr>
            <a:picLocks noChangeAspect="1"/>
          </p:cNvPicPr>
          <p:nvPr/>
        </p:nvPicPr>
        <p:blipFill>
          <a:blip r:embed="rId5"/>
          <a:stretch>
            <a:fillRect/>
          </a:stretch>
        </p:blipFill>
        <p:spPr>
          <a:xfrm>
            <a:off x="5697876" y="803833"/>
            <a:ext cx="6494123" cy="1808062"/>
          </a:xfrm>
          <a:prstGeom prst="rect">
            <a:avLst/>
          </a:prstGeom>
        </p:spPr>
      </p:pic>
      <p:sp>
        <p:nvSpPr>
          <p:cNvPr id="14" name="Rectangle 13">
            <a:extLst>
              <a:ext uri="{FF2B5EF4-FFF2-40B4-BE49-F238E27FC236}">
                <a16:creationId xmlns:a16="http://schemas.microsoft.com/office/drawing/2014/main" id="{B9E207B2-19D3-87E9-303C-6390E0D39039}"/>
              </a:ext>
            </a:extLst>
          </p:cNvPr>
          <p:cNvSpPr/>
          <p:nvPr/>
        </p:nvSpPr>
        <p:spPr>
          <a:xfrm>
            <a:off x="11417540" y="924880"/>
            <a:ext cx="774460" cy="191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a:t>
            </a:r>
            <a:endParaRPr lang="he-IL" dirty="0"/>
          </a:p>
        </p:txBody>
      </p:sp>
      <p:sp>
        <p:nvSpPr>
          <p:cNvPr id="15" name="Rectangle 14">
            <a:extLst>
              <a:ext uri="{FF2B5EF4-FFF2-40B4-BE49-F238E27FC236}">
                <a16:creationId xmlns:a16="http://schemas.microsoft.com/office/drawing/2014/main" id="{5C5B382A-9CE2-E1B9-46CE-33D2B78E2743}"/>
              </a:ext>
            </a:extLst>
          </p:cNvPr>
          <p:cNvSpPr/>
          <p:nvPr/>
        </p:nvSpPr>
        <p:spPr>
          <a:xfrm>
            <a:off x="11071697" y="2719566"/>
            <a:ext cx="1120303" cy="3437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a:t>
            </a:r>
            <a:endParaRPr lang="he-IL" dirty="0"/>
          </a:p>
        </p:txBody>
      </p:sp>
      <p:grpSp>
        <p:nvGrpSpPr>
          <p:cNvPr id="16" name="Group 15">
            <a:extLst>
              <a:ext uri="{FF2B5EF4-FFF2-40B4-BE49-F238E27FC236}">
                <a16:creationId xmlns:a16="http://schemas.microsoft.com/office/drawing/2014/main" id="{EB7C244F-DC51-1338-4574-A23DD976CFA4}"/>
              </a:ext>
            </a:extLst>
          </p:cNvPr>
          <p:cNvGrpSpPr/>
          <p:nvPr/>
        </p:nvGrpSpPr>
        <p:grpSpPr>
          <a:xfrm>
            <a:off x="3356485" y="5109558"/>
            <a:ext cx="4945428" cy="1327973"/>
            <a:chOff x="7895721" y="2740004"/>
            <a:chExt cx="4945428" cy="1327973"/>
          </a:xfrm>
        </p:grpSpPr>
        <p:cxnSp>
          <p:nvCxnSpPr>
            <p:cNvPr id="17" name="Straight Arrow Connector 16">
              <a:extLst>
                <a:ext uri="{FF2B5EF4-FFF2-40B4-BE49-F238E27FC236}">
                  <a16:creationId xmlns:a16="http://schemas.microsoft.com/office/drawing/2014/main" id="{455C9074-339D-6055-6608-97D99ACA6898}"/>
                </a:ext>
              </a:extLst>
            </p:cNvPr>
            <p:cNvCxnSpPr>
              <a:cxnSpLocks/>
              <a:endCxn id="22" idx="3"/>
            </p:cNvCxnSpPr>
            <p:nvPr/>
          </p:nvCxnSpPr>
          <p:spPr>
            <a:xfrm flipH="1" flipV="1">
              <a:off x="11368053" y="3001177"/>
              <a:ext cx="440485" cy="100666"/>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2C3AA2A-907A-6E11-88D2-C14119C4C353}"/>
                </a:ext>
              </a:extLst>
            </p:cNvPr>
            <p:cNvSpPr/>
            <p:nvPr/>
          </p:nvSpPr>
          <p:spPr>
            <a:xfrm>
              <a:off x="11816502" y="2941337"/>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87991C35-BFE9-29C4-F091-7D8623F49430}"/>
                </a:ext>
              </a:extLst>
            </p:cNvPr>
            <p:cNvSpPr/>
            <p:nvPr/>
          </p:nvSpPr>
          <p:spPr>
            <a:xfrm>
              <a:off x="7895721" y="3746963"/>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DBD9A6B1-5585-B613-983A-21E9FC4EEA7A}"/>
                </a:ext>
              </a:extLst>
            </p:cNvPr>
            <p:cNvCxnSpPr>
              <a:cxnSpLocks/>
            </p:cNvCxnSpPr>
            <p:nvPr/>
          </p:nvCxnSpPr>
          <p:spPr>
            <a:xfrm>
              <a:off x="9176126" y="3827123"/>
              <a:ext cx="1397338"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5F11268-5647-C00E-62F0-FE593BA15969}"/>
                </a:ext>
              </a:extLst>
            </p:cNvPr>
            <p:cNvSpPr/>
            <p:nvPr/>
          </p:nvSpPr>
          <p:spPr>
            <a:xfrm>
              <a:off x="10558873" y="3262350"/>
              <a:ext cx="419403" cy="805627"/>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2CAD9DB5-5C5C-9ACE-D6D2-5F0C7BA4F759}"/>
                </a:ext>
              </a:extLst>
            </p:cNvPr>
            <p:cNvSpPr/>
            <p:nvPr/>
          </p:nvSpPr>
          <p:spPr>
            <a:xfrm>
              <a:off x="11087360" y="2740004"/>
              <a:ext cx="280693"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2" name="Picture 1">
            <a:extLst>
              <a:ext uri="{FF2B5EF4-FFF2-40B4-BE49-F238E27FC236}">
                <a16:creationId xmlns:a16="http://schemas.microsoft.com/office/drawing/2014/main" id="{4C14634F-F817-72FC-3C35-4737CA78E76D}"/>
              </a:ext>
            </a:extLst>
          </p:cNvPr>
          <p:cNvPicPr>
            <a:picLocks noChangeAspect="1"/>
          </p:cNvPicPr>
          <p:nvPr/>
        </p:nvPicPr>
        <p:blipFill>
          <a:blip r:embed="rId2"/>
          <a:stretch>
            <a:fillRect/>
          </a:stretch>
        </p:blipFill>
        <p:spPr>
          <a:xfrm>
            <a:off x="0" y="1065604"/>
            <a:ext cx="5503525" cy="4097764"/>
          </a:xfrm>
          <a:prstGeom prst="rect">
            <a:avLst/>
          </a:prstGeom>
        </p:spPr>
      </p:pic>
      <p:pic>
        <p:nvPicPr>
          <p:cNvPr id="3" name="Picture 2">
            <a:extLst>
              <a:ext uri="{FF2B5EF4-FFF2-40B4-BE49-F238E27FC236}">
                <a16:creationId xmlns:a16="http://schemas.microsoft.com/office/drawing/2014/main" id="{9ACCD5BB-4790-D630-0257-B3CC069442F2}"/>
              </a:ext>
            </a:extLst>
          </p:cNvPr>
          <p:cNvPicPr>
            <a:picLocks noChangeAspect="1"/>
          </p:cNvPicPr>
          <p:nvPr/>
        </p:nvPicPr>
        <p:blipFill>
          <a:blip r:embed="rId4"/>
          <a:stretch>
            <a:fillRect/>
          </a:stretch>
        </p:blipFill>
        <p:spPr>
          <a:xfrm>
            <a:off x="6458962" y="2687675"/>
            <a:ext cx="5733037" cy="2113417"/>
          </a:xfrm>
          <a:prstGeom prst="rect">
            <a:avLst/>
          </a:prstGeom>
        </p:spPr>
      </p:pic>
      <p:pic>
        <p:nvPicPr>
          <p:cNvPr id="6" name="Picture 5">
            <a:extLst>
              <a:ext uri="{FF2B5EF4-FFF2-40B4-BE49-F238E27FC236}">
                <a16:creationId xmlns:a16="http://schemas.microsoft.com/office/drawing/2014/main" id="{6A9C767E-A0DD-5244-B014-20F541528BE4}"/>
              </a:ext>
            </a:extLst>
          </p:cNvPr>
          <p:cNvPicPr>
            <a:picLocks noChangeAspect="1"/>
          </p:cNvPicPr>
          <p:nvPr/>
        </p:nvPicPr>
        <p:blipFill>
          <a:blip r:embed="rId5"/>
          <a:stretch>
            <a:fillRect/>
          </a:stretch>
        </p:blipFill>
        <p:spPr>
          <a:xfrm>
            <a:off x="5697876" y="830997"/>
            <a:ext cx="6494123" cy="1808062"/>
          </a:xfrm>
          <a:prstGeom prst="rect">
            <a:avLst/>
          </a:prstGeom>
        </p:spPr>
      </p:pic>
      <p:sp>
        <p:nvSpPr>
          <p:cNvPr id="10" name="TextBox 9">
            <a:extLst>
              <a:ext uri="{FF2B5EF4-FFF2-40B4-BE49-F238E27FC236}">
                <a16:creationId xmlns:a16="http://schemas.microsoft.com/office/drawing/2014/main" id="{BAF2E1A7-5CEE-0C7B-1F88-76455D31FD56}"/>
              </a:ext>
            </a:extLst>
          </p:cNvPr>
          <p:cNvSpPr txBox="1"/>
          <p:nvPr/>
        </p:nvSpPr>
        <p:spPr>
          <a:xfrm>
            <a:off x="8449780" y="4974382"/>
            <a:ext cx="3742219"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And now we can see the blend of the two images. The sharp changes of the spiral image "dress up" on the subtle change of the Gaussian.</a:t>
            </a:r>
          </a:p>
        </p:txBody>
      </p:sp>
    </p:spTree>
    <p:extLst>
      <p:ext uri="{BB962C8B-B14F-4D97-AF65-F5344CB8AC3E}">
        <p14:creationId xmlns:p14="http://schemas.microsoft.com/office/powerpoint/2010/main" val="3317092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8B4E55-A3E0-0357-9889-9B817D52869E}"/>
              </a:ext>
            </a:extLst>
          </p:cNvPr>
          <p:cNvSpPr>
            <a:spLocks noGrp="1"/>
          </p:cNvSpPr>
          <p:nvPr>
            <p:ph type="sldNum" sz="quarter" idx="12"/>
          </p:nvPr>
        </p:nvSpPr>
        <p:spPr>
          <a:xfrm>
            <a:off x="11854376" y="36808"/>
            <a:ext cx="337624" cy="365125"/>
          </a:xfrm>
        </p:spPr>
        <p:txBody>
          <a:bodyPr/>
          <a:lstStyle/>
          <a:p>
            <a:fld id="{785E20F8-48AF-4A81-B532-946B36FC399F}" type="slidenum">
              <a:rPr lang="he-IL" sz="1400" smtClean="0"/>
              <a:t>7</a:t>
            </a:fld>
            <a:endParaRPr lang="he-IL" sz="1400"/>
          </a:p>
        </p:txBody>
      </p:sp>
      <p:sp>
        <p:nvSpPr>
          <p:cNvPr id="5" name="תיבת טקסט 5">
            <a:extLst>
              <a:ext uri="{FF2B5EF4-FFF2-40B4-BE49-F238E27FC236}">
                <a16:creationId xmlns:a16="http://schemas.microsoft.com/office/drawing/2014/main" id="{B3AA69E2-BF26-2AE9-F4E2-E73A11255AAA}"/>
              </a:ext>
            </a:extLst>
          </p:cNvPr>
          <p:cNvSpPr txBox="1"/>
          <p:nvPr/>
        </p:nvSpPr>
        <p:spPr>
          <a:xfrm>
            <a:off x="2630321" y="0"/>
            <a:ext cx="6931357" cy="461665"/>
          </a:xfrm>
          <a:prstGeom prst="rect">
            <a:avLst/>
          </a:prstGeom>
          <a:noFill/>
        </p:spPr>
        <p:txBody>
          <a:bodyPr wrap="square">
            <a:spAutoFit/>
          </a:bodyPr>
          <a:lstStyle/>
          <a:p>
            <a:pPr algn="ctr"/>
            <a:r>
              <a:rPr lang="en-US" sz="2400" b="1" u="sng" dirty="0">
                <a:solidFill>
                  <a:srgbClr val="0070C0"/>
                </a:solidFill>
              </a:rPr>
              <a:t>14.3 - Code of the function “DrawSpiral”-</a:t>
            </a:r>
            <a:r>
              <a:rPr lang="en-US" sz="2400" b="1" u="sng" dirty="0">
                <a:solidFill>
                  <a:srgbClr val="FF0000"/>
                </a:solidFill>
              </a:rPr>
              <a:t>part 1/2</a:t>
            </a:r>
            <a:endParaRPr lang="he-IL" sz="1400" b="1" u="sng" dirty="0">
              <a:solidFill>
                <a:srgbClr val="FF0000"/>
              </a:solidFill>
            </a:endParaRPr>
          </a:p>
        </p:txBody>
      </p:sp>
      <p:pic>
        <p:nvPicPr>
          <p:cNvPr id="7" name="Picture 6">
            <a:extLst>
              <a:ext uri="{FF2B5EF4-FFF2-40B4-BE49-F238E27FC236}">
                <a16:creationId xmlns:a16="http://schemas.microsoft.com/office/drawing/2014/main" id="{CBF760C0-CD8A-0C83-4633-F56D038EBF35}"/>
              </a:ext>
            </a:extLst>
          </p:cNvPr>
          <p:cNvPicPr>
            <a:picLocks noChangeAspect="1"/>
          </p:cNvPicPr>
          <p:nvPr/>
        </p:nvPicPr>
        <p:blipFill>
          <a:blip r:embed="rId2"/>
          <a:stretch>
            <a:fillRect/>
          </a:stretch>
        </p:blipFill>
        <p:spPr>
          <a:xfrm>
            <a:off x="0" y="754603"/>
            <a:ext cx="9077325" cy="5095875"/>
          </a:xfrm>
          <a:prstGeom prst="rect">
            <a:avLst/>
          </a:prstGeom>
        </p:spPr>
      </p:pic>
      <p:sp>
        <p:nvSpPr>
          <p:cNvPr id="9" name="TextBox 8">
            <a:extLst>
              <a:ext uri="{FF2B5EF4-FFF2-40B4-BE49-F238E27FC236}">
                <a16:creationId xmlns:a16="http://schemas.microsoft.com/office/drawing/2014/main" id="{47D2E23B-7FA5-BE58-D8EC-891A1FABAEE3}"/>
              </a:ext>
            </a:extLst>
          </p:cNvPr>
          <p:cNvSpPr txBox="1"/>
          <p:nvPr/>
        </p:nvSpPr>
        <p:spPr>
          <a:xfrm>
            <a:off x="6741268" y="754603"/>
            <a:ext cx="545073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calls the </a:t>
            </a:r>
            <a:r>
              <a:rPr lang="en-US" b="1" dirty="0"/>
              <a:t>InitializeImage</a:t>
            </a:r>
            <a:r>
              <a:rPr lang="en-US" dirty="0"/>
              <a:t> function to fill the entire image array with a white background (gray level 255).</a:t>
            </a:r>
            <a:endParaRPr lang="he-IL" dirty="0"/>
          </a:p>
        </p:txBody>
      </p:sp>
      <p:cxnSp>
        <p:nvCxnSpPr>
          <p:cNvPr id="11" name="Straight Arrow Connector 10">
            <a:extLst>
              <a:ext uri="{FF2B5EF4-FFF2-40B4-BE49-F238E27FC236}">
                <a16:creationId xmlns:a16="http://schemas.microsoft.com/office/drawing/2014/main" id="{F051EE66-D62C-D85C-7AF5-2DBB100371FA}"/>
              </a:ext>
            </a:extLst>
          </p:cNvPr>
          <p:cNvCxnSpPr>
            <a:cxnSpLocks/>
            <a:stCxn id="9" idx="1"/>
          </p:cNvCxnSpPr>
          <p:nvPr/>
        </p:nvCxnSpPr>
        <p:spPr>
          <a:xfrm flipH="1">
            <a:off x="3891064" y="1077769"/>
            <a:ext cx="2850204" cy="7009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9DCF23E7-0D4C-F065-BC75-303DA8699154}"/>
              </a:ext>
            </a:extLst>
          </p:cNvPr>
          <p:cNvSpPr txBox="1"/>
          <p:nvPr/>
        </p:nvSpPr>
        <p:spPr>
          <a:xfrm>
            <a:off x="5603132" y="1427793"/>
            <a:ext cx="6588868"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alfa: The angle in radians, initialized to 0.</a:t>
            </a:r>
          </a:p>
          <a:p>
            <a:r>
              <a:rPr lang="en-US" dirty="0"/>
              <a:t>rad: The current radius of the spiral, initialized to 0.</a:t>
            </a:r>
          </a:p>
          <a:p>
            <a:r>
              <a:rPr lang="en-US" dirty="0"/>
              <a:t>centerX and centerY : The coordinates of the center of the image.</a:t>
            </a:r>
            <a:endParaRPr lang="he-IL" dirty="0"/>
          </a:p>
        </p:txBody>
      </p:sp>
      <p:cxnSp>
        <p:nvCxnSpPr>
          <p:cNvPr id="15" name="Straight Arrow Connector 14">
            <a:extLst>
              <a:ext uri="{FF2B5EF4-FFF2-40B4-BE49-F238E27FC236}">
                <a16:creationId xmlns:a16="http://schemas.microsoft.com/office/drawing/2014/main" id="{3AF483EB-A7DF-FFD7-E7AC-9B6EF5E260C6}"/>
              </a:ext>
            </a:extLst>
          </p:cNvPr>
          <p:cNvCxnSpPr>
            <a:cxnSpLocks/>
          </p:cNvCxnSpPr>
          <p:nvPr/>
        </p:nvCxnSpPr>
        <p:spPr>
          <a:xfrm flipH="1">
            <a:off x="5126477" y="1889458"/>
            <a:ext cx="476655" cy="0"/>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Right Brace 16">
            <a:extLst>
              <a:ext uri="{FF2B5EF4-FFF2-40B4-BE49-F238E27FC236}">
                <a16:creationId xmlns:a16="http://schemas.microsoft.com/office/drawing/2014/main" id="{C01B2A74-7A5B-866F-BED5-83DE44E6E011}"/>
              </a:ext>
            </a:extLst>
          </p:cNvPr>
          <p:cNvSpPr/>
          <p:nvPr/>
        </p:nvSpPr>
        <p:spPr>
          <a:xfrm>
            <a:off x="4863830" y="1400934"/>
            <a:ext cx="194553" cy="950189"/>
          </a:xfrm>
          <a:prstGeom prst="rightBrace">
            <a:avLst/>
          </a:prstGeom>
          <a:ln w="38100"/>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19" name="TextBox 18">
            <a:extLst>
              <a:ext uri="{FF2B5EF4-FFF2-40B4-BE49-F238E27FC236}">
                <a16:creationId xmlns:a16="http://schemas.microsoft.com/office/drawing/2014/main" id="{94BA2532-7760-34EF-C17A-01DE9960972E}"/>
              </a:ext>
            </a:extLst>
          </p:cNvPr>
          <p:cNvSpPr txBox="1"/>
          <p:nvPr/>
        </p:nvSpPr>
        <p:spPr>
          <a:xfrm>
            <a:off x="6741268" y="2364916"/>
            <a:ext cx="5450732"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calculates the maximum radius the spiral can reach without going out of bounds of the image. It takes the minimum of centerX and centerY to ensure the spiral fits within the image dimensions.</a:t>
            </a:r>
            <a:endParaRPr lang="he-IL" dirty="0"/>
          </a:p>
        </p:txBody>
      </p:sp>
      <p:cxnSp>
        <p:nvCxnSpPr>
          <p:cNvPr id="20" name="Straight Arrow Connector 19">
            <a:extLst>
              <a:ext uri="{FF2B5EF4-FFF2-40B4-BE49-F238E27FC236}">
                <a16:creationId xmlns:a16="http://schemas.microsoft.com/office/drawing/2014/main" id="{A365237B-647E-F410-5696-644340B16F0E}"/>
              </a:ext>
            </a:extLst>
          </p:cNvPr>
          <p:cNvCxnSpPr>
            <a:cxnSpLocks/>
          </p:cNvCxnSpPr>
          <p:nvPr/>
        </p:nvCxnSpPr>
        <p:spPr>
          <a:xfrm flipH="1" flipV="1">
            <a:off x="5450733" y="2631052"/>
            <a:ext cx="1290535" cy="334028"/>
          </a:xfrm>
          <a:prstGeom prst="straightConnector1">
            <a:avLst/>
          </a:prstGeom>
          <a:ln w="381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EB94BF9C-0CB0-7166-DA0C-59F25E833749}"/>
              </a:ext>
            </a:extLst>
          </p:cNvPr>
          <p:cNvSpPr/>
          <p:nvPr/>
        </p:nvSpPr>
        <p:spPr>
          <a:xfrm>
            <a:off x="1622899" y="5986419"/>
            <a:ext cx="3240931" cy="6809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Continue of the function’s explanation in the next slide </a:t>
            </a:r>
            <a:endParaRPr lang="he-IL" b="1" dirty="0">
              <a:solidFill>
                <a:srgbClr val="FFFF00"/>
              </a:solidFill>
            </a:endParaRPr>
          </a:p>
        </p:txBody>
      </p:sp>
      <p:sp>
        <p:nvSpPr>
          <p:cNvPr id="25" name="TextBox 24">
            <a:extLst>
              <a:ext uri="{FF2B5EF4-FFF2-40B4-BE49-F238E27FC236}">
                <a16:creationId xmlns:a16="http://schemas.microsoft.com/office/drawing/2014/main" id="{3C83BCD2-4E62-FD45-5428-AD32E95E1885}"/>
              </a:ext>
            </a:extLst>
          </p:cNvPr>
          <p:cNvSpPr txBox="1"/>
          <p:nvPr/>
        </p:nvSpPr>
        <p:spPr>
          <a:xfrm>
            <a:off x="6527259" y="4764568"/>
            <a:ext cx="5586918" cy="203132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a:solidFill>
                  <a:srgbClr val="FFFF00"/>
                </a:solidFill>
              </a:rPr>
              <a:t>The DrawSpiral function initializes the image, then uses a loop to draw a spiral pattern by converting polar coordinates (radius and angle) to Cartesian coordinates (x and y) and setting the corresponding pixel values. The spiral grows outward from the center, with the angle and radius increasing incrementally to create the spiral effect.</a:t>
            </a:r>
            <a:endParaRPr lang="he-IL" b="1" dirty="0">
              <a:solidFill>
                <a:srgbClr val="FFFF00"/>
              </a:solidFill>
            </a:endParaRPr>
          </a:p>
        </p:txBody>
      </p:sp>
    </p:spTree>
    <p:extLst>
      <p:ext uri="{BB962C8B-B14F-4D97-AF65-F5344CB8AC3E}">
        <p14:creationId xmlns:p14="http://schemas.microsoft.com/office/powerpoint/2010/main" val="39835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203316-454B-084D-81F8-DA9D497C16E2}"/>
              </a:ext>
            </a:extLst>
          </p:cNvPr>
          <p:cNvSpPr>
            <a:spLocks noGrp="1"/>
          </p:cNvSpPr>
          <p:nvPr>
            <p:ph type="sldNum" sz="quarter" idx="12"/>
          </p:nvPr>
        </p:nvSpPr>
        <p:spPr>
          <a:xfrm>
            <a:off x="11765605" y="0"/>
            <a:ext cx="426395" cy="365125"/>
          </a:xfrm>
        </p:spPr>
        <p:txBody>
          <a:bodyPr/>
          <a:lstStyle/>
          <a:p>
            <a:fld id="{785E20F8-48AF-4A81-B532-946B36FC399F}" type="slidenum">
              <a:rPr lang="he-IL" sz="1400" smtClean="0"/>
              <a:t>8</a:t>
            </a:fld>
            <a:endParaRPr lang="he-IL" sz="1400"/>
          </a:p>
        </p:txBody>
      </p:sp>
      <p:sp>
        <p:nvSpPr>
          <p:cNvPr id="8" name="תיבת טקסט 5">
            <a:extLst>
              <a:ext uri="{FF2B5EF4-FFF2-40B4-BE49-F238E27FC236}">
                <a16:creationId xmlns:a16="http://schemas.microsoft.com/office/drawing/2014/main" id="{62AD7F1E-A060-171D-54CC-102F0A69D95E}"/>
              </a:ext>
            </a:extLst>
          </p:cNvPr>
          <p:cNvSpPr txBox="1"/>
          <p:nvPr/>
        </p:nvSpPr>
        <p:spPr>
          <a:xfrm>
            <a:off x="2630321" y="0"/>
            <a:ext cx="6931357" cy="461665"/>
          </a:xfrm>
          <a:prstGeom prst="rect">
            <a:avLst/>
          </a:prstGeom>
          <a:noFill/>
        </p:spPr>
        <p:txBody>
          <a:bodyPr wrap="square">
            <a:spAutoFit/>
          </a:bodyPr>
          <a:lstStyle/>
          <a:p>
            <a:pPr algn="ctr"/>
            <a:r>
              <a:rPr lang="en-US" sz="2400" b="1" u="sng" dirty="0">
                <a:solidFill>
                  <a:srgbClr val="0070C0"/>
                </a:solidFill>
              </a:rPr>
              <a:t>14.3 - Code of the function “DrawSpiral”-</a:t>
            </a:r>
            <a:r>
              <a:rPr lang="en-US" sz="2400" b="1" u="sng" dirty="0">
                <a:solidFill>
                  <a:srgbClr val="FF0000"/>
                </a:solidFill>
              </a:rPr>
              <a:t>part 2/2</a:t>
            </a:r>
            <a:endParaRPr lang="he-IL" sz="1400" b="1" u="sng" dirty="0">
              <a:solidFill>
                <a:srgbClr val="FF0000"/>
              </a:solidFill>
            </a:endParaRPr>
          </a:p>
        </p:txBody>
      </p:sp>
      <p:pic>
        <p:nvPicPr>
          <p:cNvPr id="9" name="Picture 8">
            <a:extLst>
              <a:ext uri="{FF2B5EF4-FFF2-40B4-BE49-F238E27FC236}">
                <a16:creationId xmlns:a16="http://schemas.microsoft.com/office/drawing/2014/main" id="{FA63F34F-CEA6-D0FF-EF14-CBF70C6572EE}"/>
              </a:ext>
            </a:extLst>
          </p:cNvPr>
          <p:cNvPicPr>
            <a:picLocks noChangeAspect="1"/>
          </p:cNvPicPr>
          <p:nvPr/>
        </p:nvPicPr>
        <p:blipFill>
          <a:blip r:embed="rId2"/>
          <a:stretch>
            <a:fillRect/>
          </a:stretch>
        </p:blipFill>
        <p:spPr>
          <a:xfrm>
            <a:off x="0" y="657327"/>
            <a:ext cx="9077325" cy="5095875"/>
          </a:xfrm>
          <a:prstGeom prst="rect">
            <a:avLst/>
          </a:prstGeom>
        </p:spPr>
      </p:pic>
      <p:sp>
        <p:nvSpPr>
          <p:cNvPr id="7" name="TextBox 6">
            <a:extLst>
              <a:ext uri="{FF2B5EF4-FFF2-40B4-BE49-F238E27FC236}">
                <a16:creationId xmlns:a16="http://schemas.microsoft.com/office/drawing/2014/main" id="{72598807-1A32-BB3F-D5F3-C1A945CEC4DE}"/>
              </a:ext>
            </a:extLst>
          </p:cNvPr>
          <p:cNvSpPr txBox="1"/>
          <p:nvPr/>
        </p:nvSpPr>
        <p:spPr>
          <a:xfrm>
            <a:off x="6352162" y="2468672"/>
            <a:ext cx="5839838"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set the increment for alfa, controlling the density and length of the spiral. Smaller values create a tighter spiral.</a:t>
            </a:r>
            <a:endParaRPr lang="he-IL" dirty="0"/>
          </a:p>
        </p:txBody>
      </p:sp>
      <p:cxnSp>
        <p:nvCxnSpPr>
          <p:cNvPr id="10" name="Straight Arrow Connector 9">
            <a:extLst>
              <a:ext uri="{FF2B5EF4-FFF2-40B4-BE49-F238E27FC236}">
                <a16:creationId xmlns:a16="http://schemas.microsoft.com/office/drawing/2014/main" id="{9BF42937-6D38-7952-0FF7-0DD592924BAE}"/>
              </a:ext>
            </a:extLst>
          </p:cNvPr>
          <p:cNvCxnSpPr>
            <a:cxnSpLocks/>
            <a:stCxn id="7" idx="1"/>
          </p:cNvCxnSpPr>
          <p:nvPr/>
        </p:nvCxnSpPr>
        <p:spPr>
          <a:xfrm flipH="1">
            <a:off x="4328809" y="2791838"/>
            <a:ext cx="2023353" cy="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1311B101-A980-087E-10C0-07ADD5C871FF}"/>
              </a:ext>
            </a:extLst>
          </p:cNvPr>
          <p:cNvSpPr txBox="1"/>
          <p:nvPr/>
        </p:nvSpPr>
        <p:spPr>
          <a:xfrm>
            <a:off x="9077325" y="3115003"/>
            <a:ext cx="3114675" cy="230832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Calculate Coordinates:</a:t>
            </a:r>
          </a:p>
          <a:p>
            <a:r>
              <a:rPr lang="en-US" dirty="0"/>
              <a:t>The x and y coordinates of the current point are calculated using polar to Cartesian conversion. The sin and cos functions are used with the current alfa value to determine the coordinates.</a:t>
            </a:r>
            <a:endParaRPr lang="he-IL" dirty="0"/>
          </a:p>
        </p:txBody>
      </p:sp>
      <p:cxnSp>
        <p:nvCxnSpPr>
          <p:cNvPr id="18" name="Straight Arrow Connector 17">
            <a:extLst>
              <a:ext uri="{FF2B5EF4-FFF2-40B4-BE49-F238E27FC236}">
                <a16:creationId xmlns:a16="http://schemas.microsoft.com/office/drawing/2014/main" id="{AAD8FACF-F01B-69E3-D02A-1B71D0FED779}"/>
              </a:ext>
            </a:extLst>
          </p:cNvPr>
          <p:cNvCxnSpPr>
            <a:cxnSpLocks/>
          </p:cNvCxnSpPr>
          <p:nvPr/>
        </p:nvCxnSpPr>
        <p:spPr>
          <a:xfrm flipH="1">
            <a:off x="7996136" y="3848910"/>
            <a:ext cx="1081189" cy="90792"/>
          </a:xfrm>
          <a:prstGeom prst="straightConnector1">
            <a:avLst/>
          </a:prstGeom>
          <a:ln w="3810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Right Brace 20">
            <a:extLst>
              <a:ext uri="{FF2B5EF4-FFF2-40B4-BE49-F238E27FC236}">
                <a16:creationId xmlns:a16="http://schemas.microsoft.com/office/drawing/2014/main" id="{C6A67330-A4E4-7AA0-91A1-026988104B66}"/>
              </a:ext>
            </a:extLst>
          </p:cNvPr>
          <p:cNvSpPr/>
          <p:nvPr/>
        </p:nvSpPr>
        <p:spPr>
          <a:xfrm>
            <a:off x="7714034" y="3742998"/>
            <a:ext cx="194553" cy="412455"/>
          </a:xfrm>
          <a:prstGeom prst="rightBrace">
            <a:avLst/>
          </a:prstGeom>
          <a:ln w="381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24" name="TextBox 23">
            <a:extLst>
              <a:ext uri="{FF2B5EF4-FFF2-40B4-BE49-F238E27FC236}">
                <a16:creationId xmlns:a16="http://schemas.microsoft.com/office/drawing/2014/main" id="{17094A7F-892D-D40D-91AE-4144935CD9F1}"/>
              </a:ext>
            </a:extLst>
          </p:cNvPr>
          <p:cNvSpPr txBox="1"/>
          <p:nvPr/>
        </p:nvSpPr>
        <p:spPr>
          <a:xfrm>
            <a:off x="7431932" y="5569130"/>
            <a:ext cx="476006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Check Bounds and Draw:</a:t>
            </a:r>
          </a:p>
          <a:p>
            <a:r>
              <a:rPr lang="en-US" dirty="0"/>
              <a:t>If the calculated coordinates are within the image bounds, the pixel value at that location is set to 0 (black), drawing part of the spiral.</a:t>
            </a:r>
            <a:endParaRPr lang="he-IL" dirty="0"/>
          </a:p>
        </p:txBody>
      </p:sp>
      <p:cxnSp>
        <p:nvCxnSpPr>
          <p:cNvPr id="25" name="Straight Arrow Connector 24">
            <a:extLst>
              <a:ext uri="{FF2B5EF4-FFF2-40B4-BE49-F238E27FC236}">
                <a16:creationId xmlns:a16="http://schemas.microsoft.com/office/drawing/2014/main" id="{5EF9CB89-F671-0DAD-8BBA-F8FF742ED5D7}"/>
              </a:ext>
            </a:extLst>
          </p:cNvPr>
          <p:cNvCxnSpPr>
            <a:cxnSpLocks/>
          </p:cNvCxnSpPr>
          <p:nvPr/>
        </p:nvCxnSpPr>
        <p:spPr>
          <a:xfrm flipH="1" flipV="1">
            <a:off x="6352162" y="4550288"/>
            <a:ext cx="1079770" cy="1011072"/>
          </a:xfrm>
          <a:prstGeom prst="straightConnector1">
            <a:avLst/>
          </a:prstGeom>
          <a:ln w="381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51A7AC4C-DA59-1660-18CA-DD9A34E5C5EB}"/>
              </a:ext>
            </a:extLst>
          </p:cNvPr>
          <p:cNvSpPr txBox="1"/>
          <p:nvPr/>
        </p:nvSpPr>
        <p:spPr>
          <a:xfrm>
            <a:off x="958174" y="6147679"/>
            <a:ext cx="5393988"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alfa is incremented by increment to proceed to the next angle for drawing the next segment of the spiral.</a:t>
            </a:r>
            <a:endParaRPr lang="he-IL" dirty="0"/>
          </a:p>
        </p:txBody>
      </p:sp>
      <p:cxnSp>
        <p:nvCxnSpPr>
          <p:cNvPr id="29" name="Straight Arrow Connector 28">
            <a:extLst>
              <a:ext uri="{FF2B5EF4-FFF2-40B4-BE49-F238E27FC236}">
                <a16:creationId xmlns:a16="http://schemas.microsoft.com/office/drawing/2014/main" id="{9666D786-5735-C556-9133-6D5E91B56FD3}"/>
              </a:ext>
            </a:extLst>
          </p:cNvPr>
          <p:cNvCxnSpPr>
            <a:cxnSpLocks/>
          </p:cNvCxnSpPr>
          <p:nvPr/>
        </p:nvCxnSpPr>
        <p:spPr>
          <a:xfrm flipH="1" flipV="1">
            <a:off x="3511685" y="5204298"/>
            <a:ext cx="1357009" cy="964996"/>
          </a:xfrm>
          <a:prstGeom prst="straightConnector1">
            <a:avLst/>
          </a:prstGeom>
          <a:ln w="38100" cap="flat" cmpd="sng" algn="ctr">
            <a:solidFill>
              <a:schemeClr val="accent2">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7B74B7DC-6491-2A7B-7E34-D7F28900FB72}"/>
              </a:ext>
            </a:extLst>
          </p:cNvPr>
          <p:cNvSpPr txBox="1"/>
          <p:nvPr/>
        </p:nvSpPr>
        <p:spPr>
          <a:xfrm>
            <a:off x="5821194" y="872406"/>
            <a:ext cx="4781955"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rad is updated based on the current alfa value, scaled by a factor of 3.5 to control the spiral's growth rate.</a:t>
            </a:r>
            <a:endParaRPr lang="he-IL" dirty="0"/>
          </a:p>
        </p:txBody>
      </p:sp>
      <p:cxnSp>
        <p:nvCxnSpPr>
          <p:cNvPr id="34" name="Straight Arrow Connector 33">
            <a:extLst>
              <a:ext uri="{FF2B5EF4-FFF2-40B4-BE49-F238E27FC236}">
                <a16:creationId xmlns:a16="http://schemas.microsoft.com/office/drawing/2014/main" id="{D8316F39-2D58-F066-2FD3-EE9E3578D7EE}"/>
              </a:ext>
            </a:extLst>
          </p:cNvPr>
          <p:cNvCxnSpPr>
            <a:cxnSpLocks/>
          </p:cNvCxnSpPr>
          <p:nvPr/>
        </p:nvCxnSpPr>
        <p:spPr>
          <a:xfrm flipH="1">
            <a:off x="5107021" y="1795736"/>
            <a:ext cx="885217" cy="1633264"/>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7706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9094" y="0"/>
            <a:ext cx="312906" cy="365125"/>
          </a:xfrm>
        </p:spPr>
        <p:txBody>
          <a:bodyPr/>
          <a:lstStyle/>
          <a:p>
            <a:fld id="{1E5BF412-EFCF-4C51-A2DF-B419076696E3}" type="slidenum">
              <a:rPr lang="he-IL" sz="1600" smtClean="0"/>
              <a:t>9</a:t>
            </a:fld>
            <a:endParaRPr lang="he-IL" sz="1600" dirty="0"/>
          </a:p>
        </p:txBody>
      </p:sp>
      <p:sp>
        <p:nvSpPr>
          <p:cNvPr id="3" name="TextBox 2">
            <a:extLst>
              <a:ext uri="{FF2B5EF4-FFF2-40B4-BE49-F238E27FC236}">
                <a16:creationId xmlns:a16="http://schemas.microsoft.com/office/drawing/2014/main" id="{1D92BD95-30C2-337B-228B-409BE00E137B}"/>
              </a:ext>
            </a:extLst>
          </p:cNvPr>
          <p:cNvSpPr txBox="1"/>
          <p:nvPr/>
        </p:nvSpPr>
        <p:spPr>
          <a:xfrm>
            <a:off x="9998" y="607637"/>
            <a:ext cx="1172453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solidFill>
                  <a:srgbClr val="FFFF00"/>
                </a:solidFill>
              </a:rPr>
              <a:t>The DrawGaussian function fills the image with values according to a 2D Gaussian distribution centered at (centerX, centerY) with standard deviations sigmaX and sigmaY.</a:t>
            </a:r>
          </a:p>
          <a:p>
            <a:r>
              <a:rPr lang="en-US" b="1" dirty="0">
                <a:solidFill>
                  <a:srgbClr val="FFFF00"/>
                </a:solidFill>
              </a:rPr>
              <a:t>Each pixel's intensity is computed based on its distance from the center and scaled to fit within the 0-255 range.</a:t>
            </a:r>
            <a:endParaRPr lang="he-IL" b="1" dirty="0">
              <a:solidFill>
                <a:srgbClr val="FFFF00"/>
              </a:solidFill>
            </a:endParaRPr>
          </a:p>
        </p:txBody>
      </p:sp>
      <p:sp>
        <p:nvSpPr>
          <p:cNvPr id="4" name="תיבת טקסט 6">
            <a:extLst>
              <a:ext uri="{FF2B5EF4-FFF2-40B4-BE49-F238E27FC236}">
                <a16:creationId xmlns:a16="http://schemas.microsoft.com/office/drawing/2014/main" id="{4A3A1A1F-6227-52F6-552C-C00D98CDD678}"/>
              </a:ext>
            </a:extLst>
          </p:cNvPr>
          <p:cNvSpPr txBox="1"/>
          <p:nvPr/>
        </p:nvSpPr>
        <p:spPr>
          <a:xfrm>
            <a:off x="2556216" y="0"/>
            <a:ext cx="7079566" cy="461665"/>
          </a:xfrm>
          <a:prstGeom prst="rect">
            <a:avLst/>
          </a:prstGeom>
          <a:noFill/>
        </p:spPr>
        <p:txBody>
          <a:bodyPr wrap="square">
            <a:spAutoFit/>
          </a:bodyPr>
          <a:lstStyle>
            <a:defPPr>
              <a:defRPr lang="he-IL"/>
            </a:defPPr>
            <a:lvl1pPr algn="ctr">
              <a:defRPr sz="2400" b="1">
                <a:solidFill>
                  <a:srgbClr val="0070C0"/>
                </a:solidFill>
              </a:defRPr>
            </a:lvl1pPr>
          </a:lstStyle>
          <a:p>
            <a:r>
              <a:rPr lang="en-US" u="sng" dirty="0"/>
              <a:t>14.4 - Code of the function “DrawGaussian”</a:t>
            </a:r>
            <a:endParaRPr lang="he-IL" u="sng" dirty="0"/>
          </a:p>
        </p:txBody>
      </p:sp>
      <p:pic>
        <p:nvPicPr>
          <p:cNvPr id="7" name="Picture 6">
            <a:extLst>
              <a:ext uri="{FF2B5EF4-FFF2-40B4-BE49-F238E27FC236}">
                <a16:creationId xmlns:a16="http://schemas.microsoft.com/office/drawing/2014/main" id="{0AB5321E-BDE0-3968-15F7-E8DAF56221D2}"/>
              </a:ext>
            </a:extLst>
          </p:cNvPr>
          <p:cNvPicPr>
            <a:picLocks noChangeAspect="1"/>
          </p:cNvPicPr>
          <p:nvPr/>
        </p:nvPicPr>
        <p:blipFill>
          <a:blip r:embed="rId2"/>
          <a:stretch>
            <a:fillRect/>
          </a:stretch>
        </p:blipFill>
        <p:spPr>
          <a:xfrm>
            <a:off x="0" y="1871662"/>
            <a:ext cx="10029825" cy="3114675"/>
          </a:xfrm>
          <a:prstGeom prst="rect">
            <a:avLst/>
          </a:prstGeom>
        </p:spPr>
      </p:pic>
      <p:sp>
        <p:nvSpPr>
          <p:cNvPr id="9" name="TextBox 8">
            <a:extLst>
              <a:ext uri="{FF2B5EF4-FFF2-40B4-BE49-F238E27FC236}">
                <a16:creationId xmlns:a16="http://schemas.microsoft.com/office/drawing/2014/main" id="{86AAC1DA-7D30-A028-5BB2-BF1111FF02FB}"/>
              </a:ext>
            </a:extLst>
          </p:cNvPr>
          <p:cNvSpPr txBox="1"/>
          <p:nvPr/>
        </p:nvSpPr>
        <p:spPr>
          <a:xfrm>
            <a:off x="9105089" y="2393164"/>
            <a:ext cx="309501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These loops iterate over each pixel in the 2D image array.</a:t>
            </a:r>
            <a:endParaRPr lang="he-IL" dirty="0"/>
          </a:p>
        </p:txBody>
      </p:sp>
      <p:cxnSp>
        <p:nvCxnSpPr>
          <p:cNvPr id="10" name="Straight Arrow Connector 9">
            <a:extLst>
              <a:ext uri="{FF2B5EF4-FFF2-40B4-BE49-F238E27FC236}">
                <a16:creationId xmlns:a16="http://schemas.microsoft.com/office/drawing/2014/main" id="{DA6D817A-40F3-77F7-E710-59FF9A7EF118}"/>
              </a:ext>
            </a:extLst>
          </p:cNvPr>
          <p:cNvCxnSpPr>
            <a:cxnSpLocks/>
          </p:cNvCxnSpPr>
          <p:nvPr/>
        </p:nvCxnSpPr>
        <p:spPr>
          <a:xfrm flipH="1">
            <a:off x="7908587" y="2670933"/>
            <a:ext cx="1196502" cy="227910"/>
          </a:xfrm>
          <a:prstGeom prst="straightConnector1">
            <a:avLst/>
          </a:prstGeom>
          <a:ln w="3810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ight Brace 11">
            <a:extLst>
              <a:ext uri="{FF2B5EF4-FFF2-40B4-BE49-F238E27FC236}">
                <a16:creationId xmlns:a16="http://schemas.microsoft.com/office/drawing/2014/main" id="{E443CD63-2B3D-CA21-550C-15FE4727B83C}"/>
              </a:ext>
            </a:extLst>
          </p:cNvPr>
          <p:cNvSpPr/>
          <p:nvPr/>
        </p:nvSpPr>
        <p:spPr>
          <a:xfrm>
            <a:off x="7684851" y="2670933"/>
            <a:ext cx="145915" cy="646331"/>
          </a:xfrm>
          <a:prstGeom prst="rightBrace">
            <a:avLst/>
          </a:prstGeom>
          <a:ln w="381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14" name="TextBox 13">
            <a:extLst>
              <a:ext uri="{FF2B5EF4-FFF2-40B4-BE49-F238E27FC236}">
                <a16:creationId xmlns:a16="http://schemas.microsoft.com/office/drawing/2014/main" id="{4BB35B2A-95B9-05AA-54E7-CF572F9A7047}"/>
              </a:ext>
            </a:extLst>
          </p:cNvPr>
          <p:cNvSpPr txBox="1"/>
          <p:nvPr/>
        </p:nvSpPr>
        <p:spPr>
          <a:xfrm>
            <a:off x="9096984" y="3274252"/>
            <a:ext cx="3095016"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a is the normalized horizontal distance from the center of the Gaussian distribution.</a:t>
            </a:r>
          </a:p>
          <a:p>
            <a:r>
              <a:rPr lang="en-US" dirty="0"/>
              <a:t>b is the normalized vertical distance from the center.</a:t>
            </a:r>
          </a:p>
          <a:p>
            <a:r>
              <a:rPr lang="en-US" dirty="0"/>
              <a:t>The distances are divided by twice the standard deviation (sigmaX * 2 and sigmaY * 2) to scale the Gaussian function appropriately.</a:t>
            </a:r>
            <a:endParaRPr lang="he-IL" dirty="0"/>
          </a:p>
        </p:txBody>
      </p:sp>
      <p:cxnSp>
        <p:nvCxnSpPr>
          <p:cNvPr id="16" name="Straight Arrow Connector 15">
            <a:extLst>
              <a:ext uri="{FF2B5EF4-FFF2-40B4-BE49-F238E27FC236}">
                <a16:creationId xmlns:a16="http://schemas.microsoft.com/office/drawing/2014/main" id="{B92A2B5A-3DA8-BB84-9253-1E70678D4C2E}"/>
              </a:ext>
            </a:extLst>
          </p:cNvPr>
          <p:cNvCxnSpPr>
            <a:cxnSpLocks/>
          </p:cNvCxnSpPr>
          <p:nvPr/>
        </p:nvCxnSpPr>
        <p:spPr>
          <a:xfrm flipH="1" flipV="1">
            <a:off x="6095999" y="3501957"/>
            <a:ext cx="3000985" cy="397004"/>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ight Brace 17">
            <a:extLst>
              <a:ext uri="{FF2B5EF4-FFF2-40B4-BE49-F238E27FC236}">
                <a16:creationId xmlns:a16="http://schemas.microsoft.com/office/drawing/2014/main" id="{A93BFD80-B5BD-1133-9430-7701B7ED8F4F}"/>
              </a:ext>
            </a:extLst>
          </p:cNvPr>
          <p:cNvSpPr/>
          <p:nvPr/>
        </p:nvSpPr>
        <p:spPr>
          <a:xfrm>
            <a:off x="5872263" y="3178791"/>
            <a:ext cx="145915" cy="397005"/>
          </a:xfrm>
          <a:prstGeom prst="rightBrace">
            <a:avLst/>
          </a:prstGeom>
          <a:ln w="38100">
            <a:solidFill>
              <a:srgbClr val="0070C0"/>
            </a:solidFill>
          </a:ln>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21" name="TextBox 20">
            <a:extLst>
              <a:ext uri="{FF2B5EF4-FFF2-40B4-BE49-F238E27FC236}">
                <a16:creationId xmlns:a16="http://schemas.microsoft.com/office/drawing/2014/main" id="{22647E90-8305-2576-959A-CDA163417766}"/>
              </a:ext>
            </a:extLst>
          </p:cNvPr>
          <p:cNvSpPr txBox="1"/>
          <p:nvPr/>
        </p:nvSpPr>
        <p:spPr>
          <a:xfrm>
            <a:off x="6235430" y="4529138"/>
            <a:ext cx="2787276"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line computes the Gaussian value using the formula for a 2D Gaussian function. The value is scaled by 255.0 to map it to the 0-255 range</a:t>
            </a:r>
            <a:endParaRPr lang="he-IL" dirty="0"/>
          </a:p>
        </p:txBody>
      </p:sp>
      <p:cxnSp>
        <p:nvCxnSpPr>
          <p:cNvPr id="22" name="Straight Arrow Connector 21">
            <a:extLst>
              <a:ext uri="{FF2B5EF4-FFF2-40B4-BE49-F238E27FC236}">
                <a16:creationId xmlns:a16="http://schemas.microsoft.com/office/drawing/2014/main" id="{E6218C5C-09D1-D55E-E025-4F59DD8B900E}"/>
              </a:ext>
            </a:extLst>
          </p:cNvPr>
          <p:cNvCxnSpPr>
            <a:cxnSpLocks/>
          </p:cNvCxnSpPr>
          <p:nvPr/>
        </p:nvCxnSpPr>
        <p:spPr>
          <a:xfrm flipH="1">
            <a:off x="5163158" y="3743880"/>
            <a:ext cx="1432195" cy="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BFA15321-EEED-5672-A1A5-C53D15F74F21}"/>
              </a:ext>
            </a:extLst>
          </p:cNvPr>
          <p:cNvCxnSpPr>
            <a:cxnSpLocks/>
          </p:cNvCxnSpPr>
          <p:nvPr/>
        </p:nvCxnSpPr>
        <p:spPr>
          <a:xfrm>
            <a:off x="6595353" y="3743880"/>
            <a:ext cx="544749" cy="785258"/>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A082D387-D8FF-DD99-7674-D07DCA1CBA25}"/>
              </a:ext>
            </a:extLst>
          </p:cNvPr>
          <p:cNvSpPr txBox="1"/>
          <p:nvPr/>
        </p:nvSpPr>
        <p:spPr>
          <a:xfrm>
            <a:off x="1150094" y="5309514"/>
            <a:ext cx="5085336"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computed Gaussian value c is rounded to the nearest integer and converted to an unsigned char. The + 0.5 ensures proper rounding.</a:t>
            </a:r>
            <a:endParaRPr lang="he-IL" dirty="0"/>
          </a:p>
        </p:txBody>
      </p:sp>
      <p:sp>
        <p:nvSpPr>
          <p:cNvPr id="30" name="TextBox 29">
            <a:extLst>
              <a:ext uri="{FF2B5EF4-FFF2-40B4-BE49-F238E27FC236}">
                <a16:creationId xmlns:a16="http://schemas.microsoft.com/office/drawing/2014/main" id="{4D1F17A3-CDAE-1A74-E8D3-7AED4726579D}"/>
              </a:ext>
            </a:extLst>
          </p:cNvPr>
          <p:cNvSpPr txBox="1"/>
          <p:nvPr/>
        </p:nvSpPr>
        <p:spPr>
          <a:xfrm>
            <a:off x="0" y="6201612"/>
            <a:ext cx="862843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final pixel value d is assigned to the appropriate position in the image array. The use of pointers ensures that the correct memory location is accessed and modified.</a:t>
            </a:r>
            <a:endParaRPr lang="he-IL" dirty="0"/>
          </a:p>
        </p:txBody>
      </p:sp>
      <p:cxnSp>
        <p:nvCxnSpPr>
          <p:cNvPr id="31" name="Straight Arrow Connector 30">
            <a:extLst>
              <a:ext uri="{FF2B5EF4-FFF2-40B4-BE49-F238E27FC236}">
                <a16:creationId xmlns:a16="http://schemas.microsoft.com/office/drawing/2014/main" id="{78C876A8-D176-DE30-58F6-48A65FF25982}"/>
              </a:ext>
            </a:extLst>
          </p:cNvPr>
          <p:cNvCxnSpPr>
            <a:cxnSpLocks/>
          </p:cNvCxnSpPr>
          <p:nvPr/>
        </p:nvCxnSpPr>
        <p:spPr>
          <a:xfrm flipV="1">
            <a:off x="260013" y="4260715"/>
            <a:ext cx="1675791" cy="1972129"/>
          </a:xfrm>
          <a:prstGeom prst="straightConnector1">
            <a:avLst/>
          </a:prstGeom>
          <a:ln w="38100" cap="flat" cmpd="sng" algn="ctr">
            <a:solidFill>
              <a:schemeClr val="accent2">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E3AB8FCC-2A09-0510-05FC-F64AA9D6904B}"/>
              </a:ext>
            </a:extLst>
          </p:cNvPr>
          <p:cNvPicPr>
            <a:picLocks noChangeAspect="1"/>
          </p:cNvPicPr>
          <p:nvPr/>
        </p:nvPicPr>
        <p:blipFill>
          <a:blip r:embed="rId3"/>
          <a:stretch>
            <a:fillRect/>
          </a:stretch>
        </p:blipFill>
        <p:spPr>
          <a:xfrm>
            <a:off x="1825555" y="4589944"/>
            <a:ext cx="4387176" cy="678414"/>
          </a:xfrm>
          <a:prstGeom prst="rect">
            <a:avLst/>
          </a:prstGeom>
          <a:ln w="57150">
            <a:solidFill>
              <a:srgbClr val="7030A0"/>
            </a:solidFill>
          </a:ln>
        </p:spPr>
      </p:pic>
    </p:spTree>
    <p:extLst>
      <p:ext uri="{BB962C8B-B14F-4D97-AF65-F5344CB8AC3E}">
        <p14:creationId xmlns:p14="http://schemas.microsoft.com/office/powerpoint/2010/main" val="3304481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125</TotalTime>
  <Words>1352</Words>
  <Application>Microsoft Office PowerPoint</Application>
  <PresentationFormat>Widescreen</PresentationFormat>
  <Paragraphs>102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Course: Image Processing 31651 Assignment #14 Synthetic Image Creation (Part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14.6 - What did we learned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14</cp:revision>
  <dcterms:created xsi:type="dcterms:W3CDTF">2024-07-18T08:19:50Z</dcterms:created>
  <dcterms:modified xsi:type="dcterms:W3CDTF">2024-07-18T11:05:17Z</dcterms:modified>
</cp:coreProperties>
</file>